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6" r:id="rId4"/>
  </p:sldMasterIdLst>
  <p:notesMasterIdLst>
    <p:notesMasterId r:id="rId22"/>
  </p:notesMasterIdLst>
  <p:sldIdLst>
    <p:sldId id="257" r:id="rId5"/>
    <p:sldId id="258" r:id="rId6"/>
    <p:sldId id="264" r:id="rId7"/>
    <p:sldId id="261" r:id="rId8"/>
    <p:sldId id="259" r:id="rId9"/>
    <p:sldId id="260" r:id="rId10"/>
    <p:sldId id="262" r:id="rId11"/>
    <p:sldId id="263" r:id="rId12"/>
    <p:sldId id="265" r:id="rId13"/>
    <p:sldId id="266" r:id="rId14"/>
    <p:sldId id="268" r:id="rId15"/>
    <p:sldId id="267" r:id="rId16"/>
    <p:sldId id="269" r:id="rId17"/>
    <p:sldId id="272" r:id="rId18"/>
    <p:sldId id="271" r:id="rId19"/>
    <p:sldId id="270"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0F232B-6C85-4A40-9C99-EBB8CDEBEBB4}" v="3300" dt="2020-04-01T19:07:34.749"/>
    <p1510:client id="{1EABD231-E679-C754-6973-0560F7A867D1}" v="389" dt="2020-04-01T18:19:53.177"/>
    <p1510:client id="{58989CA3-CDDB-4687-6975-7468B712A1E2}" v="26" dt="2020-03-31T23:28:32.947"/>
    <p1510:client id="{63C0F5D1-C8AA-C4F3-A9D8-FB4057E70C47}" v="742" dt="2020-04-01T17:31:57.0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975" autoAdjust="0"/>
  </p:normalViewPr>
  <p:slideViewPr>
    <p:cSldViewPr snapToGrid="0">
      <p:cViewPr varScale="1">
        <p:scale>
          <a:sx n="81" d="100"/>
          <a:sy n="81" d="100"/>
        </p:scale>
        <p:origin x="17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CA"/>
              <a:t>Ratio</a:t>
            </a:r>
            <a:r>
              <a:rPr lang="en-CA" baseline="0"/>
              <a:t> of Travel Times meeting the 120min Goal</a:t>
            </a:r>
            <a:endParaRPr lang="en-CA"/>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6790200119700039E-2"/>
          <c:y val="0.12979518683452548"/>
          <c:w val="0.89537479803168973"/>
          <c:h val="0.72434862483657203"/>
        </c:manualLayout>
      </c:layout>
      <c:barChart>
        <c:barDir val="col"/>
        <c:grouping val="stacked"/>
        <c:varyColors val="0"/>
        <c:ser>
          <c:idx val="0"/>
          <c:order val="0"/>
          <c:tx>
            <c:strRef>
              <c:f>'Preliminary Analysis - TrTime'!$AA$28</c:f>
              <c:strCache>
                <c:ptCount val="1"/>
                <c:pt idx="0">
                  <c:v># of Tracts w/in 120 </c:v>
                </c:pt>
              </c:strCache>
            </c:strRef>
          </c:tx>
          <c:spPr>
            <a:solidFill>
              <a:srgbClr val="00B050"/>
            </a:solidFill>
            <a:ln>
              <a:noFill/>
            </a:ln>
            <a:effectLst/>
          </c:spPr>
          <c:invertIfNegative val="0"/>
          <c:cat>
            <c:strRef>
              <c:f>'Preliminary Analysis - TrTime'!$Z$29:$Z$47</c:f>
              <c:strCache>
                <c:ptCount val="19"/>
                <c:pt idx="0">
                  <c:v>A</c:v>
                </c:pt>
                <c:pt idx="1">
                  <c:v>B</c:v>
                </c:pt>
                <c:pt idx="2">
                  <c:v>C</c:v>
                </c:pt>
                <c:pt idx="3">
                  <c:v>D</c:v>
                </c:pt>
                <c:pt idx="4">
                  <c:v>E</c:v>
                </c:pt>
                <c:pt idx="5">
                  <c:v>F</c:v>
                </c:pt>
                <c:pt idx="6">
                  <c:v>G</c:v>
                </c:pt>
                <c:pt idx="7">
                  <c:v>H</c:v>
                </c:pt>
                <c:pt idx="8">
                  <c:v>I</c:v>
                </c:pt>
                <c:pt idx="9">
                  <c:v>J</c:v>
                </c:pt>
                <c:pt idx="10">
                  <c:v>K</c:v>
                </c:pt>
                <c:pt idx="11">
                  <c:v>L</c:v>
                </c:pt>
                <c:pt idx="12">
                  <c:v>M</c:v>
                </c:pt>
                <c:pt idx="13">
                  <c:v>N</c:v>
                </c:pt>
                <c:pt idx="14">
                  <c:v>O</c:v>
                </c:pt>
                <c:pt idx="15">
                  <c:v>P</c:v>
                </c:pt>
                <c:pt idx="16">
                  <c:v>Q</c:v>
                </c:pt>
                <c:pt idx="17">
                  <c:v>R</c:v>
                </c:pt>
                <c:pt idx="18">
                  <c:v>s</c:v>
                </c:pt>
              </c:strCache>
            </c:strRef>
          </c:cat>
          <c:val>
            <c:numRef>
              <c:f>'Preliminary Analysis - TrTime'!$AA$29:$AA$47</c:f>
              <c:numCache>
                <c:formatCode>General</c:formatCode>
                <c:ptCount val="19"/>
                <c:pt idx="0">
                  <c:v>63</c:v>
                </c:pt>
                <c:pt idx="1">
                  <c:v>28</c:v>
                </c:pt>
                <c:pt idx="2">
                  <c:v>25</c:v>
                </c:pt>
                <c:pt idx="3">
                  <c:v>29</c:v>
                </c:pt>
                <c:pt idx="4">
                  <c:v>51</c:v>
                </c:pt>
                <c:pt idx="5">
                  <c:v>62</c:v>
                </c:pt>
                <c:pt idx="6">
                  <c:v>46</c:v>
                </c:pt>
                <c:pt idx="7">
                  <c:v>55</c:v>
                </c:pt>
                <c:pt idx="8">
                  <c:v>164</c:v>
                </c:pt>
                <c:pt idx="9">
                  <c:v>18</c:v>
                </c:pt>
                <c:pt idx="10">
                  <c:v>8</c:v>
                </c:pt>
                <c:pt idx="11">
                  <c:v>16</c:v>
                </c:pt>
                <c:pt idx="12">
                  <c:v>43</c:v>
                </c:pt>
                <c:pt idx="13">
                  <c:v>12</c:v>
                </c:pt>
                <c:pt idx="14">
                  <c:v>31</c:v>
                </c:pt>
                <c:pt idx="15">
                  <c:v>36</c:v>
                </c:pt>
                <c:pt idx="16">
                  <c:v>49</c:v>
                </c:pt>
                <c:pt idx="17">
                  <c:v>66</c:v>
                </c:pt>
                <c:pt idx="18">
                  <c:v>69</c:v>
                </c:pt>
              </c:numCache>
            </c:numRef>
          </c:val>
          <c:extLst>
            <c:ext xmlns:c16="http://schemas.microsoft.com/office/drawing/2014/chart" uri="{C3380CC4-5D6E-409C-BE32-E72D297353CC}">
              <c16:uniqueId val="{00000000-FF87-44B6-B5CC-0E52A357AED7}"/>
            </c:ext>
          </c:extLst>
        </c:ser>
        <c:ser>
          <c:idx val="1"/>
          <c:order val="1"/>
          <c:tx>
            <c:strRef>
              <c:f>'Preliminary Analysis - TrTime'!$AB$28</c:f>
              <c:strCache>
                <c:ptCount val="1"/>
                <c:pt idx="0">
                  <c:v># of Tracts outside 120</c:v>
                </c:pt>
              </c:strCache>
            </c:strRef>
          </c:tx>
          <c:spPr>
            <a:solidFill>
              <a:srgbClr val="FF0000"/>
            </a:solidFill>
            <a:ln>
              <a:noFill/>
            </a:ln>
            <a:effectLst/>
          </c:spPr>
          <c:invertIfNegative val="0"/>
          <c:cat>
            <c:strRef>
              <c:f>'Preliminary Analysis - TrTime'!$Z$29:$Z$47</c:f>
              <c:strCache>
                <c:ptCount val="19"/>
                <c:pt idx="0">
                  <c:v>A</c:v>
                </c:pt>
                <c:pt idx="1">
                  <c:v>B</c:v>
                </c:pt>
                <c:pt idx="2">
                  <c:v>C</c:v>
                </c:pt>
                <c:pt idx="3">
                  <c:v>D</c:v>
                </c:pt>
                <c:pt idx="4">
                  <c:v>E</c:v>
                </c:pt>
                <c:pt idx="5">
                  <c:v>F</c:v>
                </c:pt>
                <c:pt idx="6">
                  <c:v>G</c:v>
                </c:pt>
                <c:pt idx="7">
                  <c:v>H</c:v>
                </c:pt>
                <c:pt idx="8">
                  <c:v>I</c:v>
                </c:pt>
                <c:pt idx="9">
                  <c:v>J</c:v>
                </c:pt>
                <c:pt idx="10">
                  <c:v>K</c:v>
                </c:pt>
                <c:pt idx="11">
                  <c:v>L</c:v>
                </c:pt>
                <c:pt idx="12">
                  <c:v>M</c:v>
                </c:pt>
                <c:pt idx="13">
                  <c:v>N</c:v>
                </c:pt>
                <c:pt idx="14">
                  <c:v>O</c:v>
                </c:pt>
                <c:pt idx="15">
                  <c:v>P</c:v>
                </c:pt>
                <c:pt idx="16">
                  <c:v>Q</c:v>
                </c:pt>
                <c:pt idx="17">
                  <c:v>R</c:v>
                </c:pt>
                <c:pt idx="18">
                  <c:v>s</c:v>
                </c:pt>
              </c:strCache>
            </c:strRef>
          </c:cat>
          <c:val>
            <c:numRef>
              <c:f>'Preliminary Analysis - TrTime'!$AB$29:$AB$47</c:f>
              <c:numCache>
                <c:formatCode>General</c:formatCode>
                <c:ptCount val="19"/>
                <c:pt idx="0">
                  <c:v>11</c:v>
                </c:pt>
                <c:pt idx="1">
                  <c:v>0</c:v>
                </c:pt>
                <c:pt idx="2">
                  <c:v>0</c:v>
                </c:pt>
                <c:pt idx="3">
                  <c:v>6</c:v>
                </c:pt>
                <c:pt idx="4">
                  <c:v>17</c:v>
                </c:pt>
                <c:pt idx="5">
                  <c:v>0</c:v>
                </c:pt>
                <c:pt idx="6">
                  <c:v>0</c:v>
                </c:pt>
                <c:pt idx="7">
                  <c:v>1</c:v>
                </c:pt>
                <c:pt idx="8">
                  <c:v>7</c:v>
                </c:pt>
                <c:pt idx="9">
                  <c:v>3</c:v>
                </c:pt>
                <c:pt idx="10">
                  <c:v>5</c:v>
                </c:pt>
                <c:pt idx="11">
                  <c:v>16</c:v>
                </c:pt>
                <c:pt idx="12">
                  <c:v>0</c:v>
                </c:pt>
                <c:pt idx="13">
                  <c:v>0</c:v>
                </c:pt>
                <c:pt idx="14">
                  <c:v>0</c:v>
                </c:pt>
                <c:pt idx="15">
                  <c:v>1</c:v>
                </c:pt>
                <c:pt idx="16">
                  <c:v>2</c:v>
                </c:pt>
                <c:pt idx="17">
                  <c:v>12</c:v>
                </c:pt>
                <c:pt idx="18">
                  <c:v>7</c:v>
                </c:pt>
              </c:numCache>
            </c:numRef>
          </c:val>
          <c:extLst>
            <c:ext xmlns:c16="http://schemas.microsoft.com/office/drawing/2014/chart" uri="{C3380CC4-5D6E-409C-BE32-E72D297353CC}">
              <c16:uniqueId val="{00000001-FF87-44B6-B5CC-0E52A357AED7}"/>
            </c:ext>
          </c:extLst>
        </c:ser>
        <c:dLbls>
          <c:showLegendKey val="0"/>
          <c:showVal val="0"/>
          <c:showCatName val="0"/>
          <c:showSerName val="0"/>
          <c:showPercent val="0"/>
          <c:showBubbleSize val="0"/>
        </c:dLbls>
        <c:gapWidth val="150"/>
        <c:overlap val="100"/>
        <c:axId val="1566586976"/>
        <c:axId val="1566579904"/>
      </c:barChart>
      <c:scatterChart>
        <c:scatterStyle val="lineMarker"/>
        <c:varyColors val="0"/>
        <c:ser>
          <c:idx val="2"/>
          <c:order val="2"/>
          <c:tx>
            <c:v>Total</c:v>
          </c:tx>
          <c:spPr>
            <a:ln w="25400" cap="rnd">
              <a:noFill/>
              <a:round/>
            </a:ln>
            <a:effectLst/>
          </c:spPr>
          <c:marker>
            <c:symbol val="circle"/>
            <c:size val="5"/>
            <c:spPr>
              <a:noFill/>
              <a:ln w="9525">
                <a:noFill/>
              </a:ln>
              <a:effectLst/>
            </c:spPr>
          </c:marker>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yVal>
            <c:numRef>
              <c:f>'Preliminary Analysis - TrTime'!$AC$29:$AC$47</c:f>
              <c:numCache>
                <c:formatCode>General</c:formatCode>
                <c:ptCount val="19"/>
                <c:pt idx="0">
                  <c:v>74</c:v>
                </c:pt>
                <c:pt idx="1">
                  <c:v>28</c:v>
                </c:pt>
                <c:pt idx="2">
                  <c:v>25</c:v>
                </c:pt>
                <c:pt idx="3">
                  <c:v>35</c:v>
                </c:pt>
                <c:pt idx="4">
                  <c:v>68</c:v>
                </c:pt>
                <c:pt idx="5">
                  <c:v>62</c:v>
                </c:pt>
                <c:pt idx="6">
                  <c:v>46</c:v>
                </c:pt>
                <c:pt idx="7">
                  <c:v>56</c:v>
                </c:pt>
                <c:pt idx="8">
                  <c:v>171</c:v>
                </c:pt>
                <c:pt idx="9">
                  <c:v>21</c:v>
                </c:pt>
                <c:pt idx="10">
                  <c:v>13</c:v>
                </c:pt>
                <c:pt idx="11">
                  <c:v>32</c:v>
                </c:pt>
                <c:pt idx="12">
                  <c:v>43</c:v>
                </c:pt>
                <c:pt idx="13">
                  <c:v>12</c:v>
                </c:pt>
                <c:pt idx="14">
                  <c:v>31</c:v>
                </c:pt>
                <c:pt idx="15">
                  <c:v>37</c:v>
                </c:pt>
                <c:pt idx="16">
                  <c:v>51</c:v>
                </c:pt>
                <c:pt idx="17">
                  <c:v>78</c:v>
                </c:pt>
                <c:pt idx="18">
                  <c:v>76</c:v>
                </c:pt>
              </c:numCache>
            </c:numRef>
          </c:yVal>
          <c:smooth val="0"/>
          <c:extLst>
            <c:ext xmlns:c16="http://schemas.microsoft.com/office/drawing/2014/chart" uri="{C3380CC4-5D6E-409C-BE32-E72D297353CC}">
              <c16:uniqueId val="{00000002-FF87-44B6-B5CC-0E52A357AED7}"/>
            </c:ext>
          </c:extLst>
        </c:ser>
        <c:dLbls>
          <c:showLegendKey val="0"/>
          <c:showVal val="0"/>
          <c:showCatName val="0"/>
          <c:showSerName val="0"/>
          <c:showPercent val="0"/>
          <c:showBubbleSize val="0"/>
        </c:dLbls>
        <c:axId val="1566586976"/>
        <c:axId val="1566579904"/>
      </c:scatterChart>
      <c:catAx>
        <c:axId val="1566586976"/>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CA"/>
                  <a:t>Hospital</a:t>
                </a:r>
                <a:r>
                  <a:rPr lang="en-CA" baseline="0"/>
                  <a:t> ID</a:t>
                </a:r>
                <a:endParaRPr lang="en-CA"/>
              </a:p>
            </c:rich>
          </c:tx>
          <c:layout>
            <c:manualLayout>
              <c:xMode val="edge"/>
              <c:yMode val="edge"/>
              <c:x val="0.44483239438921313"/>
              <c:y val="0.90858899146372929"/>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566579904"/>
        <c:crosses val="autoZero"/>
        <c:auto val="1"/>
        <c:lblAlgn val="ctr"/>
        <c:lblOffset val="100"/>
        <c:noMultiLvlLbl val="0"/>
      </c:catAx>
      <c:valAx>
        <c:axId val="1566579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CA"/>
                  <a:t>Numerr</a:t>
                </a:r>
                <a:r>
                  <a:rPr lang="en-CA" baseline="0"/>
                  <a:t> of Tracts</a:t>
                </a:r>
                <a:endParaRPr lang="en-CA"/>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566586976"/>
        <c:crosses val="autoZero"/>
        <c:crossBetween val="between"/>
      </c:valAx>
      <c:spPr>
        <a:noFill/>
        <a:ln>
          <a:noFill/>
        </a:ln>
        <a:effectLst/>
      </c:spPr>
    </c:plotArea>
    <c:legend>
      <c:legendPos val="b"/>
      <c:layout>
        <c:manualLayout>
          <c:xMode val="edge"/>
          <c:yMode val="edge"/>
          <c:x val="0.29623797637455906"/>
          <c:y val="0.94657782663480994"/>
          <c:w val="0.40752391958444062"/>
          <c:h val="5.3422173365190118E-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b="1"/>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Population</a:t>
            </a:r>
            <a:r>
              <a:rPr lang="en-CA" baseline="0"/>
              <a:t> Coverage vs P value</a:t>
            </a:r>
            <a:endParaRPr lang="en-CA"/>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Model!$X$2430</c:f>
              <c:strCache>
                <c:ptCount val="1"/>
                <c:pt idx="0">
                  <c:v>45 min</c:v>
                </c:pt>
              </c:strCache>
            </c:strRef>
          </c:tx>
          <c:spPr>
            <a:ln w="28575" cap="rnd">
              <a:solidFill>
                <a:schemeClr val="accent1"/>
              </a:solidFill>
              <a:round/>
            </a:ln>
            <a:effectLst/>
          </c:spPr>
          <c:marker>
            <c:symbol val="none"/>
          </c:marker>
          <c:cat>
            <c:numRef>
              <c:f>Model!$B$2431:$B$2439</c:f>
              <c:numCache>
                <c:formatCode>General</c:formatCode>
                <c:ptCount val="9"/>
                <c:pt idx="0">
                  <c:v>5</c:v>
                </c:pt>
                <c:pt idx="1">
                  <c:v>9</c:v>
                </c:pt>
                <c:pt idx="2">
                  <c:v>10</c:v>
                </c:pt>
                <c:pt idx="3">
                  <c:v>11</c:v>
                </c:pt>
                <c:pt idx="4">
                  <c:v>12</c:v>
                </c:pt>
                <c:pt idx="5">
                  <c:v>15</c:v>
                </c:pt>
                <c:pt idx="6">
                  <c:v>18</c:v>
                </c:pt>
                <c:pt idx="7">
                  <c:v>21</c:v>
                </c:pt>
                <c:pt idx="8">
                  <c:v>24</c:v>
                </c:pt>
              </c:numCache>
            </c:numRef>
          </c:cat>
          <c:val>
            <c:numRef>
              <c:f>Model!$X$2431:$X$2439</c:f>
              <c:numCache>
                <c:formatCode>General</c:formatCode>
                <c:ptCount val="9"/>
                <c:pt idx="0">
                  <c:v>28.641147953046861</c:v>
                </c:pt>
                <c:pt idx="1">
                  <c:v>56.722611274249026</c:v>
                </c:pt>
                <c:pt idx="2">
                  <c:v>58.91674982982326</c:v>
                </c:pt>
                <c:pt idx="3">
                  <c:v>60.631982552447333</c:v>
                </c:pt>
                <c:pt idx="4">
                  <c:v>61.234266078513272</c:v>
                </c:pt>
                <c:pt idx="5">
                  <c:v>63.886848265864913</c:v>
                </c:pt>
                <c:pt idx="6">
                  <c:v>66.728724921383801</c:v>
                </c:pt>
                <c:pt idx="7">
                  <c:v>66.911654915434127</c:v>
                </c:pt>
                <c:pt idx="8">
                  <c:v>66.911654915434127</c:v>
                </c:pt>
              </c:numCache>
            </c:numRef>
          </c:val>
          <c:smooth val="0"/>
          <c:extLst>
            <c:ext xmlns:c16="http://schemas.microsoft.com/office/drawing/2014/chart" uri="{C3380CC4-5D6E-409C-BE32-E72D297353CC}">
              <c16:uniqueId val="{00000000-069F-4F08-A214-5A0D88CAE600}"/>
            </c:ext>
          </c:extLst>
        </c:ser>
        <c:ser>
          <c:idx val="1"/>
          <c:order val="1"/>
          <c:tx>
            <c:v>60 min</c:v>
          </c:tx>
          <c:spPr>
            <a:ln w="28575" cap="rnd">
              <a:solidFill>
                <a:schemeClr val="accent2"/>
              </a:solidFill>
              <a:round/>
            </a:ln>
            <a:effectLst/>
          </c:spPr>
          <c:marker>
            <c:symbol val="none"/>
          </c:marker>
          <c:cat>
            <c:numRef>
              <c:f>Model!$B$2431:$B$2439</c:f>
              <c:numCache>
                <c:formatCode>General</c:formatCode>
                <c:ptCount val="9"/>
                <c:pt idx="0">
                  <c:v>5</c:v>
                </c:pt>
                <c:pt idx="1">
                  <c:v>9</c:v>
                </c:pt>
                <c:pt idx="2">
                  <c:v>10</c:v>
                </c:pt>
                <c:pt idx="3">
                  <c:v>11</c:v>
                </c:pt>
                <c:pt idx="4">
                  <c:v>12</c:v>
                </c:pt>
                <c:pt idx="5">
                  <c:v>15</c:v>
                </c:pt>
                <c:pt idx="6">
                  <c:v>18</c:v>
                </c:pt>
                <c:pt idx="7">
                  <c:v>21</c:v>
                </c:pt>
                <c:pt idx="8">
                  <c:v>24</c:v>
                </c:pt>
              </c:numCache>
            </c:numRef>
          </c:cat>
          <c:val>
            <c:numRef>
              <c:f>Model!$Y$2431:$Y$2439</c:f>
              <c:numCache>
                <c:formatCode>General</c:formatCode>
                <c:ptCount val="9"/>
                <c:pt idx="0">
                  <c:v>34.380986455210987</c:v>
                </c:pt>
                <c:pt idx="1">
                  <c:v>60.949942229890759</c:v>
                </c:pt>
                <c:pt idx="2">
                  <c:v>63.498198457782287</c:v>
                </c:pt>
                <c:pt idx="3">
                  <c:v>65.380345767426675</c:v>
                </c:pt>
                <c:pt idx="4">
                  <c:v>65.940662673769751</c:v>
                </c:pt>
                <c:pt idx="5">
                  <c:v>69.660190582648823</c:v>
                </c:pt>
                <c:pt idx="6">
                  <c:v>72.448559798021037</c:v>
                </c:pt>
                <c:pt idx="7">
                  <c:v>72.651493417598203</c:v>
                </c:pt>
                <c:pt idx="8">
                  <c:v>72.651493417598203</c:v>
                </c:pt>
              </c:numCache>
            </c:numRef>
          </c:val>
          <c:smooth val="0"/>
          <c:extLst>
            <c:ext xmlns:c16="http://schemas.microsoft.com/office/drawing/2014/chart" uri="{C3380CC4-5D6E-409C-BE32-E72D297353CC}">
              <c16:uniqueId val="{00000001-069F-4F08-A214-5A0D88CAE600}"/>
            </c:ext>
          </c:extLst>
        </c:ser>
        <c:ser>
          <c:idx val="2"/>
          <c:order val="2"/>
          <c:tx>
            <c:v>90 min</c:v>
          </c:tx>
          <c:spPr>
            <a:ln w="28575" cap="rnd">
              <a:solidFill>
                <a:schemeClr val="accent3"/>
              </a:solidFill>
              <a:round/>
            </a:ln>
            <a:effectLst/>
          </c:spPr>
          <c:marker>
            <c:symbol val="none"/>
          </c:marker>
          <c:cat>
            <c:numRef>
              <c:f>Model!$B$2431:$B$2439</c:f>
              <c:numCache>
                <c:formatCode>General</c:formatCode>
                <c:ptCount val="9"/>
                <c:pt idx="0">
                  <c:v>5</c:v>
                </c:pt>
                <c:pt idx="1">
                  <c:v>9</c:v>
                </c:pt>
                <c:pt idx="2">
                  <c:v>10</c:v>
                </c:pt>
                <c:pt idx="3">
                  <c:v>11</c:v>
                </c:pt>
                <c:pt idx="4">
                  <c:v>12</c:v>
                </c:pt>
                <c:pt idx="5">
                  <c:v>15</c:v>
                </c:pt>
                <c:pt idx="6">
                  <c:v>18</c:v>
                </c:pt>
                <c:pt idx="7">
                  <c:v>21</c:v>
                </c:pt>
                <c:pt idx="8">
                  <c:v>24</c:v>
                </c:pt>
              </c:numCache>
            </c:numRef>
          </c:cat>
          <c:val>
            <c:numRef>
              <c:f>Model!$Z$2431:$Z$2439</c:f>
              <c:numCache>
                <c:formatCode>General</c:formatCode>
                <c:ptCount val="9"/>
                <c:pt idx="0">
                  <c:v>48.653027841524121</c:v>
                </c:pt>
                <c:pt idx="1">
                  <c:v>73.916668884273633</c:v>
                </c:pt>
                <c:pt idx="2">
                  <c:v>77.154761846033793</c:v>
                </c:pt>
                <c:pt idx="3">
                  <c:v>81.188080562847418</c:v>
                </c:pt>
                <c:pt idx="4">
                  <c:v>82.139117815795871</c:v>
                </c:pt>
                <c:pt idx="5">
                  <c:v>85.741910430310057</c:v>
                </c:pt>
                <c:pt idx="6">
                  <c:v>86.685263067130421</c:v>
                </c:pt>
                <c:pt idx="7">
                  <c:v>86.923534803911338</c:v>
                </c:pt>
                <c:pt idx="8">
                  <c:v>86.923534803911338</c:v>
                </c:pt>
              </c:numCache>
            </c:numRef>
          </c:val>
          <c:smooth val="0"/>
          <c:extLst>
            <c:ext xmlns:c16="http://schemas.microsoft.com/office/drawing/2014/chart" uri="{C3380CC4-5D6E-409C-BE32-E72D297353CC}">
              <c16:uniqueId val="{00000002-069F-4F08-A214-5A0D88CAE600}"/>
            </c:ext>
          </c:extLst>
        </c:ser>
        <c:ser>
          <c:idx val="3"/>
          <c:order val="3"/>
          <c:tx>
            <c:v>120 min</c:v>
          </c:tx>
          <c:spPr>
            <a:ln w="28575" cap="rnd">
              <a:solidFill>
                <a:schemeClr val="accent4"/>
              </a:solidFill>
              <a:round/>
            </a:ln>
            <a:effectLst/>
          </c:spPr>
          <c:marker>
            <c:symbol val="none"/>
          </c:marker>
          <c:cat>
            <c:numRef>
              <c:f>Model!$B$2431:$B$2439</c:f>
              <c:numCache>
                <c:formatCode>General</c:formatCode>
                <c:ptCount val="9"/>
                <c:pt idx="0">
                  <c:v>5</c:v>
                </c:pt>
                <c:pt idx="1">
                  <c:v>9</c:v>
                </c:pt>
                <c:pt idx="2">
                  <c:v>10</c:v>
                </c:pt>
                <c:pt idx="3">
                  <c:v>11</c:v>
                </c:pt>
                <c:pt idx="4">
                  <c:v>12</c:v>
                </c:pt>
                <c:pt idx="5">
                  <c:v>15</c:v>
                </c:pt>
                <c:pt idx="6">
                  <c:v>18</c:v>
                </c:pt>
                <c:pt idx="7">
                  <c:v>21</c:v>
                </c:pt>
                <c:pt idx="8">
                  <c:v>24</c:v>
                </c:pt>
              </c:numCache>
            </c:numRef>
          </c:cat>
          <c:val>
            <c:numRef>
              <c:f>Model!$AA$2431:$AA$2439</c:f>
              <c:numCache>
                <c:formatCode>General</c:formatCode>
                <c:ptCount val="9"/>
                <c:pt idx="0">
                  <c:v>56.610079591994236</c:v>
                </c:pt>
                <c:pt idx="1">
                  <c:v>83.650520611898429</c:v>
                </c:pt>
                <c:pt idx="2">
                  <c:v>87.475249942834367</c:v>
                </c:pt>
                <c:pt idx="3">
                  <c:v>90.255865060920044</c:v>
                </c:pt>
                <c:pt idx="4">
                  <c:v>91.251988637607155</c:v>
                </c:pt>
                <c:pt idx="5">
                  <c:v>93.986857360948605</c:v>
                </c:pt>
                <c:pt idx="6">
                  <c:v>94.447371531248677</c:v>
                </c:pt>
                <c:pt idx="7">
                  <c:v>94.880586554381381</c:v>
                </c:pt>
                <c:pt idx="8">
                  <c:v>94.880586554381381</c:v>
                </c:pt>
              </c:numCache>
            </c:numRef>
          </c:val>
          <c:smooth val="0"/>
          <c:extLst>
            <c:ext xmlns:c16="http://schemas.microsoft.com/office/drawing/2014/chart" uri="{C3380CC4-5D6E-409C-BE32-E72D297353CC}">
              <c16:uniqueId val="{00000003-069F-4F08-A214-5A0D88CAE600}"/>
            </c:ext>
          </c:extLst>
        </c:ser>
        <c:dLbls>
          <c:showLegendKey val="0"/>
          <c:showVal val="0"/>
          <c:showCatName val="0"/>
          <c:showSerName val="0"/>
          <c:showPercent val="0"/>
          <c:showBubbleSize val="0"/>
        </c:dLbls>
        <c:smooth val="0"/>
        <c:axId val="802280464"/>
        <c:axId val="802280136"/>
      </c:lineChart>
      <c:catAx>
        <c:axId val="8022804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Number of CTs</a:t>
                </a:r>
                <a:r>
                  <a:rPr lang="en-CA" baseline="0"/>
                  <a:t> Installed</a:t>
                </a:r>
                <a:endParaRPr lang="en-CA"/>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2280136"/>
        <c:crosses val="autoZero"/>
        <c:auto val="1"/>
        <c:lblAlgn val="ctr"/>
        <c:lblOffset val="100"/>
        <c:noMultiLvlLbl val="0"/>
      </c:catAx>
      <c:valAx>
        <c:axId val="802280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 Population</a:t>
                </a:r>
                <a:r>
                  <a:rPr lang="en-CA" baseline="0"/>
                  <a:t> coverage</a:t>
                </a:r>
                <a:endParaRPr lang="en-CA"/>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22804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 value vs Utilization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1"/>
          <c:tx>
            <c:strRef>
              <c:f>Model!$D$2430</c:f>
              <c:strCache>
                <c:ptCount val="1"/>
                <c:pt idx="0">
                  <c:v>Utilization</c:v>
                </c:pt>
              </c:strCache>
            </c:strRef>
          </c:tx>
          <c:spPr>
            <a:ln w="28575" cap="rnd">
              <a:solidFill>
                <a:schemeClr val="accent5"/>
              </a:solidFill>
              <a:round/>
            </a:ln>
            <a:effectLst/>
          </c:spPr>
          <c:marker>
            <c:symbol val="none"/>
          </c:marker>
          <c:cat>
            <c:numRef>
              <c:f>Model!$B$2431:$B$2439</c:f>
              <c:numCache>
                <c:formatCode>General</c:formatCode>
                <c:ptCount val="9"/>
                <c:pt idx="0">
                  <c:v>5</c:v>
                </c:pt>
                <c:pt idx="1">
                  <c:v>9</c:v>
                </c:pt>
                <c:pt idx="2">
                  <c:v>10</c:v>
                </c:pt>
                <c:pt idx="3">
                  <c:v>11</c:v>
                </c:pt>
                <c:pt idx="4">
                  <c:v>12</c:v>
                </c:pt>
                <c:pt idx="5">
                  <c:v>15</c:v>
                </c:pt>
                <c:pt idx="6">
                  <c:v>18</c:v>
                </c:pt>
                <c:pt idx="7">
                  <c:v>21</c:v>
                </c:pt>
                <c:pt idx="8">
                  <c:v>24</c:v>
                </c:pt>
              </c:numCache>
            </c:numRef>
          </c:cat>
          <c:val>
            <c:numRef>
              <c:f>Model!$D$2431:$D$2439</c:f>
              <c:numCache>
                <c:formatCode>General</c:formatCode>
                <c:ptCount val="9"/>
                <c:pt idx="0">
                  <c:v>100.00000018327545</c:v>
                </c:pt>
                <c:pt idx="1">
                  <c:v>89.998400000000004</c:v>
                </c:pt>
                <c:pt idx="2">
                  <c:v>80.998559264324285</c:v>
                </c:pt>
                <c:pt idx="3">
                  <c:v>73.635053876658461</c:v>
                </c:pt>
                <c:pt idx="4">
                  <c:v>67.498800000000003</c:v>
                </c:pt>
                <c:pt idx="5">
                  <c:v>53.999040000000001</c:v>
                </c:pt>
                <c:pt idx="6">
                  <c:v>44.999200000000002</c:v>
                </c:pt>
                <c:pt idx="7">
                  <c:v>38.570740000000001</c:v>
                </c:pt>
                <c:pt idx="8">
                  <c:v>33.749400000000001</c:v>
                </c:pt>
              </c:numCache>
            </c:numRef>
          </c:val>
          <c:smooth val="0"/>
          <c:extLst>
            <c:ext xmlns:c16="http://schemas.microsoft.com/office/drawing/2014/chart" uri="{C3380CC4-5D6E-409C-BE32-E72D297353CC}">
              <c16:uniqueId val="{00000000-D709-47B9-8966-275147B11C68}"/>
            </c:ext>
          </c:extLst>
        </c:ser>
        <c:dLbls>
          <c:showLegendKey val="0"/>
          <c:showVal val="0"/>
          <c:showCatName val="0"/>
          <c:showSerName val="0"/>
          <c:showPercent val="0"/>
          <c:showBubbleSize val="0"/>
        </c:dLbls>
        <c:smooth val="0"/>
        <c:axId val="402406360"/>
        <c:axId val="495944952"/>
        <c:extLst>
          <c:ext xmlns:c15="http://schemas.microsoft.com/office/drawing/2012/chart" uri="{02D57815-91ED-43cb-92C2-25804820EDAC}">
            <c15:filteredLineSeries>
              <c15:ser>
                <c:idx val="0"/>
                <c:order val="0"/>
                <c:tx>
                  <c:strRef>
                    <c:extLst>
                      <c:ext uri="{02D57815-91ED-43cb-92C2-25804820EDAC}">
                        <c15:formulaRef>
                          <c15:sqref>Model!$C$2430</c15:sqref>
                        </c15:formulaRef>
                      </c:ext>
                    </c:extLst>
                    <c:strCache>
                      <c:ptCount val="1"/>
                      <c:pt idx="0">
                        <c:v>Objective Function</c:v>
                      </c:pt>
                    </c:strCache>
                  </c:strRef>
                </c:tx>
                <c:spPr>
                  <a:ln w="28575" cap="rnd">
                    <a:solidFill>
                      <a:schemeClr val="accent6"/>
                    </a:solidFill>
                    <a:round/>
                  </a:ln>
                  <a:effectLst/>
                </c:spPr>
                <c:marker>
                  <c:symbol val="none"/>
                </c:marker>
                <c:cat>
                  <c:numRef>
                    <c:extLst>
                      <c:ext uri="{02D57815-91ED-43cb-92C2-25804820EDAC}">
                        <c15:formulaRef>
                          <c15:sqref>Model!$B$2431:$B$2439</c15:sqref>
                        </c15:formulaRef>
                      </c:ext>
                    </c:extLst>
                    <c:numCache>
                      <c:formatCode>General</c:formatCode>
                      <c:ptCount val="9"/>
                      <c:pt idx="0">
                        <c:v>5</c:v>
                      </c:pt>
                      <c:pt idx="1">
                        <c:v>9</c:v>
                      </c:pt>
                      <c:pt idx="2">
                        <c:v>10</c:v>
                      </c:pt>
                      <c:pt idx="3">
                        <c:v>11</c:v>
                      </c:pt>
                      <c:pt idx="4">
                        <c:v>12</c:v>
                      </c:pt>
                      <c:pt idx="5">
                        <c:v>15</c:v>
                      </c:pt>
                      <c:pt idx="6">
                        <c:v>18</c:v>
                      </c:pt>
                      <c:pt idx="7">
                        <c:v>21</c:v>
                      </c:pt>
                      <c:pt idx="8">
                        <c:v>24</c:v>
                      </c:pt>
                    </c:numCache>
                  </c:numRef>
                </c:cat>
                <c:val>
                  <c:numRef>
                    <c:extLst>
                      <c:ext uri="{02D57815-91ED-43cb-92C2-25804820EDAC}">
                        <c15:formulaRef>
                          <c15:sqref>Model!$C$2432:$C$2439</c15:sqref>
                        </c15:formulaRef>
                      </c:ext>
                    </c:extLst>
                    <c:numCache>
                      <c:formatCode>General</c:formatCode>
                      <c:ptCount val="8"/>
                      <c:pt idx="0">
                        <c:v>9100212.9930000007</c:v>
                      </c:pt>
                      <c:pt idx="1">
                        <c:v>8142425.1057777768</c:v>
                      </c:pt>
                      <c:pt idx="2">
                        <c:v>7515071.353444444</c:v>
                      </c:pt>
                      <c:pt idx="3">
                        <c:v>6965653.8190000001</c:v>
                      </c:pt>
                      <c:pt idx="4">
                        <c:v>6206201.2929999996</c:v>
                      </c:pt>
                      <c:pt idx="5">
                        <c:v>5861358.7970000003</c:v>
                      </c:pt>
                      <c:pt idx="6">
                        <c:v>5800723.8760000002</c:v>
                      </c:pt>
                      <c:pt idx="7">
                        <c:v>5800723.8760000002</c:v>
                      </c:pt>
                    </c:numCache>
                  </c:numRef>
                </c:val>
                <c:smooth val="0"/>
                <c:extLst>
                  <c:ext xmlns:c16="http://schemas.microsoft.com/office/drawing/2014/chart" uri="{C3380CC4-5D6E-409C-BE32-E72D297353CC}">
                    <c16:uniqueId val="{00000001-D709-47B9-8966-275147B11C68}"/>
                  </c:ext>
                </c:extLst>
              </c15:ser>
            </c15:filteredLineSeries>
          </c:ext>
        </c:extLst>
      </c:lineChart>
      <c:catAx>
        <c:axId val="4024063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Number of CTs Installed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5944952"/>
        <c:crosses val="autoZero"/>
        <c:auto val="1"/>
        <c:lblAlgn val="ctr"/>
        <c:lblOffset val="100"/>
        <c:noMultiLvlLbl val="0"/>
      </c:catAx>
      <c:valAx>
        <c:axId val="4959449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Utilization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24063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1B132-D408-463F-AD8C-E5E096263DC4}" type="datetimeFigureOut">
              <a:rPr lang="en-US"/>
              <a:t>4/1/2020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E21D35-D7C6-48BF-B5F1-4F39F77D10D7}" type="slidenum">
              <a:rPr lang="en-US"/>
              <a:t>‹#›</a:t>
            </a:fld>
            <a:endParaRPr lang="en-US"/>
          </a:p>
        </p:txBody>
      </p:sp>
    </p:spTree>
    <p:extLst>
      <p:ext uri="{BB962C8B-B14F-4D97-AF65-F5344CB8AC3E}">
        <p14:creationId xmlns:p14="http://schemas.microsoft.com/office/powerpoint/2010/main" val="138113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Several mathematical methods can be used to solve decision-making problems. One of which is integer programming. This method uses linear programming and makes decision variables into integers.</a:t>
            </a:r>
          </a:p>
        </p:txBody>
      </p:sp>
      <p:sp>
        <p:nvSpPr>
          <p:cNvPr id="4" name="Slide Number Placeholder 3"/>
          <p:cNvSpPr>
            <a:spLocks noGrp="1"/>
          </p:cNvSpPr>
          <p:nvPr>
            <p:ph type="sldNum" sz="quarter" idx="5"/>
          </p:nvPr>
        </p:nvSpPr>
        <p:spPr/>
        <p:txBody>
          <a:bodyPr/>
          <a:lstStyle/>
          <a:p>
            <a:fld id="{04E21D35-D7C6-48BF-B5F1-4F39F77D10D7}" type="slidenum">
              <a:rPr lang="en-US"/>
              <a:t>2</a:t>
            </a:fld>
            <a:endParaRPr lang="en-US"/>
          </a:p>
        </p:txBody>
      </p:sp>
    </p:spTree>
    <p:extLst>
      <p:ext uri="{BB962C8B-B14F-4D97-AF65-F5344CB8AC3E}">
        <p14:creationId xmlns:p14="http://schemas.microsoft.com/office/powerpoint/2010/main" val="4285737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Several mathematical methods can be used to solve decision-making problems. One of which is integer programming. This method uses linear programming and makes decision variables into integers.</a:t>
            </a:r>
          </a:p>
        </p:txBody>
      </p:sp>
      <p:sp>
        <p:nvSpPr>
          <p:cNvPr id="4" name="Slide Number Placeholder 3"/>
          <p:cNvSpPr>
            <a:spLocks noGrp="1"/>
          </p:cNvSpPr>
          <p:nvPr>
            <p:ph type="sldNum" sz="quarter" idx="5"/>
          </p:nvPr>
        </p:nvSpPr>
        <p:spPr/>
        <p:txBody>
          <a:bodyPr/>
          <a:lstStyle/>
          <a:p>
            <a:fld id="{04E21D35-D7C6-48BF-B5F1-4F39F77D10D7}" type="slidenum">
              <a:rPr lang="en-US"/>
              <a:t>3</a:t>
            </a:fld>
            <a:endParaRPr lang="en-US"/>
          </a:p>
        </p:txBody>
      </p:sp>
    </p:spTree>
    <p:extLst>
      <p:ext uri="{BB962C8B-B14F-4D97-AF65-F5344CB8AC3E}">
        <p14:creationId xmlns:p14="http://schemas.microsoft.com/office/powerpoint/2010/main" val="479883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first performed a data growth analysis on the existing data, and observed a 2% growth rate year-to-year in the average annual demand. We assumed a similar growth rate for the forecasted years that follow.</a:t>
            </a:r>
          </a:p>
          <a:p>
            <a:endParaRPr lang="en-US">
              <a:cs typeface="Calibri"/>
            </a:endParaRPr>
          </a:p>
          <a:p>
            <a:r>
              <a:rPr lang="en-US"/>
              <a:t>Given the results of the demand analysis (section Demand Growth Analysis), we can see that the growth rate year to year resembles that of a linear trend. This will help us in determining which forecasting methods we should focus on.</a:t>
            </a:r>
            <a:endParaRPr lang="en-US">
              <a:cs typeface="Calibri"/>
            </a:endParaRPr>
          </a:p>
        </p:txBody>
      </p:sp>
      <p:sp>
        <p:nvSpPr>
          <p:cNvPr id="4" name="Slide Number Placeholder 3"/>
          <p:cNvSpPr>
            <a:spLocks noGrp="1"/>
          </p:cNvSpPr>
          <p:nvPr>
            <p:ph type="sldNum" sz="quarter" idx="5"/>
          </p:nvPr>
        </p:nvSpPr>
        <p:spPr/>
        <p:txBody>
          <a:bodyPr/>
          <a:lstStyle/>
          <a:p>
            <a:fld id="{04E21D35-D7C6-48BF-B5F1-4F39F77D10D7}" type="slidenum">
              <a:rPr lang="en-US"/>
              <a:t>6</a:t>
            </a:fld>
            <a:endParaRPr lang="en-US"/>
          </a:p>
        </p:txBody>
      </p:sp>
    </p:spTree>
    <p:extLst>
      <p:ext uri="{BB962C8B-B14F-4D97-AF65-F5344CB8AC3E}">
        <p14:creationId xmlns:p14="http://schemas.microsoft.com/office/powerpoint/2010/main" val="208322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above graphic shows the number of CIDs that would be assigned to the hospital, based on least travel time, should the hospitals be open and capable of conducting CT imaging. CT imaging capabilities are distributed across all hospitals. For example, there are 171 CIDs whose closest hospital is Hospital I. Of these tracts, we also determined how many of them were within 120 minutes of travel time, and how many were not, for each individual hospital. Hospital E and L seemed to be the hospitals with the highest number of tracts that would exceed a 120 minute travel time.</a:t>
            </a:r>
            <a:endParaRPr lang="en-CA"/>
          </a:p>
          <a:p>
            <a:endParaRPr lang="en-US">
              <a:cs typeface="Calibri"/>
            </a:endParaRPr>
          </a:p>
          <a:p>
            <a:r>
              <a:rPr lang="en-CA"/>
              <a:t>One of the assumptions that was made prior to conducting the analysis was that the CIDs with no demand in the historical years of data provided were </a:t>
            </a:r>
            <a:r>
              <a:rPr lang="en-CA" i="1"/>
              <a:t>demand satisfied.</a:t>
            </a:r>
            <a:r>
              <a:rPr lang="en-CA"/>
              <a:t> This would mean that when applying a forecasting methodology, these CIDs would possess no demand in the future years as well. By identifying these CIDs, we are reducing the dimensionality of the problem to allow for a more optimal solution to be achieved. </a:t>
            </a:r>
            <a:endParaRPr lang="en-US"/>
          </a:p>
        </p:txBody>
      </p:sp>
      <p:sp>
        <p:nvSpPr>
          <p:cNvPr id="4" name="Slide Number Placeholder 3"/>
          <p:cNvSpPr>
            <a:spLocks noGrp="1"/>
          </p:cNvSpPr>
          <p:nvPr>
            <p:ph type="sldNum" sz="quarter" idx="5"/>
          </p:nvPr>
        </p:nvSpPr>
        <p:spPr/>
        <p:txBody>
          <a:bodyPr/>
          <a:lstStyle/>
          <a:p>
            <a:fld id="{04E21D35-D7C6-48BF-B5F1-4F39F77D10D7}" type="slidenum">
              <a:rPr lang="en-US"/>
              <a:t>7</a:t>
            </a:fld>
            <a:endParaRPr lang="en-US"/>
          </a:p>
        </p:txBody>
      </p:sp>
    </p:spTree>
    <p:extLst>
      <p:ext uri="{BB962C8B-B14F-4D97-AF65-F5344CB8AC3E}">
        <p14:creationId xmlns:p14="http://schemas.microsoft.com/office/powerpoint/2010/main" val="3337400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The objective in this CT machine location problem was to maximize utilization so that up to 90% of population is within 120 minutes of CT location.</a:t>
            </a:r>
          </a:p>
          <a:p>
            <a:pPr algn="just"/>
            <a:r>
              <a:rPr lang="en-US"/>
              <a:t>Objective function:</a:t>
            </a:r>
          </a:p>
          <a:p>
            <a:pPr algn="just"/>
            <a:r>
              <a:rPr lang="en-US"/>
              <a:t>The objective function minimizes the demand weighted total travel time. </a:t>
            </a:r>
          </a:p>
          <a:p>
            <a:pPr algn="just"/>
            <a:r>
              <a:rPr lang="en-US"/>
              <a:t>Constraint-1</a:t>
            </a:r>
          </a:p>
          <a:p>
            <a:pPr algn="just"/>
            <a:r>
              <a:rPr lang="en-US"/>
              <a:t>This constraint stipulates that demand nodes (census tracts) can only be assigned to available CT machines at hospitals.</a:t>
            </a:r>
          </a:p>
          <a:p>
            <a:pPr algn="just"/>
            <a:r>
              <a:rPr lang="en-US"/>
              <a:t>Constraint-2</a:t>
            </a:r>
          </a:p>
          <a:p>
            <a:pPr algn="just"/>
            <a:r>
              <a:rPr lang="en-US"/>
              <a:t>This constraint states that each demand (census Tract) node must be assigned to exactly one facility (hospital).</a:t>
            </a:r>
          </a:p>
          <a:p>
            <a:pPr algn="just"/>
            <a:r>
              <a:rPr lang="en-US"/>
              <a:t>Constraint-3</a:t>
            </a:r>
          </a:p>
          <a:p>
            <a:pPr algn="just"/>
            <a:r>
              <a:rPr lang="en-US"/>
              <a:t>The third constraint   states that we are to locate (install) exactly P  number  of CT machines.</a:t>
            </a:r>
          </a:p>
          <a:p>
            <a:pPr algn="just"/>
            <a:r>
              <a:rPr lang="en-US"/>
              <a:t>Constraint-4</a:t>
            </a:r>
          </a:p>
          <a:p>
            <a:pPr algn="just"/>
            <a:r>
              <a:rPr lang="en-US"/>
              <a:t>This constraint ensures that demand covered by each hospital should match the capacity at the hospital</a:t>
            </a:r>
          </a:p>
          <a:p>
            <a:pPr algn="just"/>
            <a:r>
              <a:rPr lang="en-US"/>
              <a:t>Constraint-5</a:t>
            </a:r>
          </a:p>
          <a:p>
            <a:pPr algn="just"/>
            <a:r>
              <a:rPr lang="en-US"/>
              <a:t>These are binary constraints.</a:t>
            </a:r>
          </a:p>
          <a:p>
            <a:pPr algn="just"/>
            <a:r>
              <a:rPr lang="en-US"/>
              <a:t>Constraint-6</a:t>
            </a:r>
          </a:p>
          <a:p>
            <a:pPr algn="just"/>
            <a:r>
              <a:rPr lang="en-US"/>
              <a:t>These are standard integrality constraints.</a:t>
            </a:r>
          </a:p>
          <a:p>
            <a:pPr algn="just"/>
            <a:r>
              <a:rPr lang="en-US"/>
              <a:t>Model Implementation:</a:t>
            </a:r>
          </a:p>
          <a:p>
            <a:pPr algn="just"/>
            <a:r>
              <a:rPr lang="en-US"/>
              <a:t>When we modelled the problem in Excel we tried using the standard Excel solver but it could not solve as the number of variables are more than 200 limit. So we decided to use an Open solver (CBC solver engine) for solving. The model is made available in the Excel solver to make it readable for the reader without any additional add-ins.</a:t>
            </a:r>
          </a:p>
          <a:p>
            <a:pPr algn="just"/>
            <a:r>
              <a:rPr lang="en-US"/>
              <a:t>During the implementation we ran the model for different values of P= {8, 9, 10, 11,12,13,15,20}</a:t>
            </a:r>
          </a:p>
          <a:p>
            <a:pPr algn="just"/>
            <a:r>
              <a:rPr lang="en-US"/>
              <a:t>i.e. (fixed number of CT machines). The model couldn’t find an optimal solution when P&lt;=8 CT machines were installed. The model started to give optimal solutions from P=9 CT machines. Forevery value of P, we calculated the utilization with the optimal solution. </a:t>
            </a:r>
          </a:p>
        </p:txBody>
      </p:sp>
      <p:sp>
        <p:nvSpPr>
          <p:cNvPr id="4" name="Slide Number Placeholder 3"/>
          <p:cNvSpPr>
            <a:spLocks noGrp="1"/>
          </p:cNvSpPr>
          <p:nvPr>
            <p:ph type="sldNum" sz="quarter" idx="5"/>
          </p:nvPr>
        </p:nvSpPr>
        <p:spPr/>
        <p:txBody>
          <a:bodyPr/>
          <a:lstStyle/>
          <a:p>
            <a:fld id="{04E21D35-D7C6-48BF-B5F1-4F39F77D10D7}" type="slidenum">
              <a:rPr lang="en-US"/>
              <a:t>9</a:t>
            </a:fld>
            <a:endParaRPr lang="en-US"/>
          </a:p>
        </p:txBody>
      </p:sp>
    </p:spTree>
    <p:extLst>
      <p:ext uri="{BB962C8B-B14F-4D97-AF65-F5344CB8AC3E}">
        <p14:creationId xmlns:p14="http://schemas.microsoft.com/office/powerpoint/2010/main" val="1331574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Excel DSS provides decision-makers with the ability to consolidate data across many input streams to provide insight into the system operations and needs. The DSS combines the analytics performed on the demand forecasting with the facility location modelling. The integration of these modules results in a front-end which allows the user to manipulate different critical variables and observe the impact that this has on the overall optimization of the problem.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critical input variables are: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Number of CTs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CT max capacity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Demand forecasting approach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Cost variables (exam, new installation and annual operating)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critical output variables that allow for decision making are: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Cost and Utilization efficiency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Population coverage (for travel times from 45mins to 120 mins)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Demand outputs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04E21D35-D7C6-48BF-B5F1-4F39F77D10D7}" type="slidenum">
              <a:rPr lang="en-US" smtClean="0"/>
              <a:t>10</a:t>
            </a:fld>
            <a:endParaRPr lang="en-US"/>
          </a:p>
        </p:txBody>
      </p:sp>
    </p:spTree>
    <p:extLst>
      <p:ext uri="{BB962C8B-B14F-4D97-AF65-F5344CB8AC3E}">
        <p14:creationId xmlns:p14="http://schemas.microsoft.com/office/powerpoint/2010/main" val="2157575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snapshot of the front end user interface for the user</a:t>
            </a:r>
          </a:p>
        </p:txBody>
      </p:sp>
      <p:sp>
        <p:nvSpPr>
          <p:cNvPr id="4" name="Slide Number Placeholder 3"/>
          <p:cNvSpPr>
            <a:spLocks noGrp="1"/>
          </p:cNvSpPr>
          <p:nvPr>
            <p:ph type="sldNum" sz="quarter" idx="5"/>
          </p:nvPr>
        </p:nvSpPr>
        <p:spPr/>
        <p:txBody>
          <a:bodyPr/>
          <a:lstStyle/>
          <a:p>
            <a:fld id="{04E21D35-D7C6-48BF-B5F1-4F39F77D10D7}" type="slidenum">
              <a:rPr lang="en-US" smtClean="0"/>
              <a:t>11</a:t>
            </a:fld>
            <a:endParaRPr lang="en-US"/>
          </a:p>
        </p:txBody>
      </p:sp>
    </p:spTree>
    <p:extLst>
      <p:ext uri="{BB962C8B-B14F-4D97-AF65-F5344CB8AC3E}">
        <p14:creationId xmlns:p14="http://schemas.microsoft.com/office/powerpoint/2010/main" val="109474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slide shows the DSS outputs for case study 3 and case study 4 – Both these case studies meet the goal outlined by the RHA with regards to having 90% of the population within 120 minutes of a hospital with CT capabilities but the difference between the two solutions is case 3 identifies a local minima while case 4 identifies the global minima. This means that case 4 minimizes the overall travel time for all individuals within the population while, case study 3 just seeks to satisfy the goal outlined by the RHA and nothing more. From a cost and demand perspective we can see the cost increase that we would need (roughly $29M) in order to achieve the global optimal solution and achieve a minima with the unmet demand. </a:t>
            </a:r>
          </a:p>
          <a:p>
            <a:endParaRPr lang="en-CA" dirty="0"/>
          </a:p>
          <a:p>
            <a:endParaRPr lang="en-CA" dirty="0"/>
          </a:p>
        </p:txBody>
      </p:sp>
      <p:sp>
        <p:nvSpPr>
          <p:cNvPr id="4" name="Slide Number Placeholder 3"/>
          <p:cNvSpPr>
            <a:spLocks noGrp="1"/>
          </p:cNvSpPr>
          <p:nvPr>
            <p:ph type="sldNum" sz="quarter" idx="5"/>
          </p:nvPr>
        </p:nvSpPr>
        <p:spPr/>
        <p:txBody>
          <a:bodyPr/>
          <a:lstStyle/>
          <a:p>
            <a:fld id="{04E21D35-D7C6-48BF-B5F1-4F39F77D10D7}" type="slidenum">
              <a:rPr lang="en-US" smtClean="0"/>
              <a:t>14</a:t>
            </a:fld>
            <a:endParaRPr lang="en-US"/>
          </a:p>
        </p:txBody>
      </p:sp>
    </p:spTree>
    <p:extLst>
      <p:ext uri="{BB962C8B-B14F-4D97-AF65-F5344CB8AC3E}">
        <p14:creationId xmlns:p14="http://schemas.microsoft.com/office/powerpoint/2010/main" val="4150332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Having performed the various studies to evaluate different CT number implementations, when we are making recommendations to the RHA we need to understand the RHAs overall goal with the implementation. The studied cases provide the outputs given real life constraints but to put everything into perspective its important to include the dollar value that the RHA would have to incur to achieve a particular outcome</a:t>
            </a:r>
          </a:p>
          <a:p>
            <a:endParaRPr lang="en-CA" dirty="0"/>
          </a:p>
          <a:p>
            <a:pPr marL="228600" indent="-228600">
              <a:buAutoNum type="arabicPeriod"/>
            </a:pPr>
            <a:r>
              <a:rPr lang="en-CA" dirty="0"/>
              <a:t>In the event that the RHA would want to minimize the travel time of the population regardless of the cost aspect to installing new CTs, then we recommend that the RHA go with the case study 4 outcome which uses 21 CTs to achieve the goal of 90% of the population within 120 minutes in addition to achieving the global minimum. </a:t>
            </a:r>
          </a:p>
          <a:p>
            <a:pPr marL="228600" indent="-228600">
              <a:buAutoNum type="arabicPeriod"/>
            </a:pPr>
            <a:endParaRPr lang="en-CA" dirty="0"/>
          </a:p>
          <a:p>
            <a:pPr marL="228600" indent="-228600">
              <a:buAutoNum type="arabicPeriod"/>
            </a:pPr>
            <a:r>
              <a:rPr lang="en-CA" dirty="0"/>
              <a:t>If the RHA would want to balance the accessibility with some economic consideration of including a certain number of CTs, then we recommend the RHA go with case study 3, which still satisfies the goal of having 90% of the population within 120 minutes, but doesn’t converge to a global minima in the objective function thereby allow us to reduce the number of CTs and the cost of the particular implementation. </a:t>
            </a:r>
          </a:p>
          <a:p>
            <a:pPr marL="0" indent="0">
              <a:buNone/>
            </a:pPr>
            <a:endParaRPr lang="en-CA" dirty="0"/>
          </a:p>
          <a:p>
            <a:pPr marL="0" indent="0">
              <a:buNone/>
            </a:pPr>
            <a:r>
              <a:rPr lang="en-CA" dirty="0"/>
              <a:t>Questions?</a:t>
            </a:r>
          </a:p>
        </p:txBody>
      </p:sp>
      <p:sp>
        <p:nvSpPr>
          <p:cNvPr id="4" name="Slide Number Placeholder 3"/>
          <p:cNvSpPr>
            <a:spLocks noGrp="1"/>
          </p:cNvSpPr>
          <p:nvPr>
            <p:ph type="sldNum" sz="quarter" idx="5"/>
          </p:nvPr>
        </p:nvSpPr>
        <p:spPr/>
        <p:txBody>
          <a:bodyPr/>
          <a:lstStyle/>
          <a:p>
            <a:fld id="{04E21D35-D7C6-48BF-B5F1-4F39F77D10D7}" type="slidenum">
              <a:rPr lang="en-US" smtClean="0"/>
              <a:t>15</a:t>
            </a:fld>
            <a:endParaRPr lang="en-US"/>
          </a:p>
        </p:txBody>
      </p:sp>
    </p:spTree>
    <p:extLst>
      <p:ext uri="{BB962C8B-B14F-4D97-AF65-F5344CB8AC3E}">
        <p14:creationId xmlns:p14="http://schemas.microsoft.com/office/powerpoint/2010/main" val="2660875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4/1/2020</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5958325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33E54A-A8CA-48C1-9504-691B58049D29}" type="datetimeFigureOut">
              <a:rPr lang="en-US" dirty="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116803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6C806-BBF7-471C-9527-881CE2266695}" type="datetimeFigureOut">
              <a:rPr lang="en-US" dirty="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80249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94063-DF36-4330-A365-08DA1FA5B7D6}" type="datetimeFigureOut">
              <a:rPr lang="en-US" dirty="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676904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4/1/2020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70479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dirty="0"/>
              <a:t>4/1/2020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814083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A7A723-92A7-435B-B681-F25B092FEFEB}" type="datetimeFigureOut">
              <a:rPr lang="en-US" dirty="0"/>
              <a:t>4/1/2020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262143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4/1/2020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672011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4/1/2020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129222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4/1/2020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64029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4/1/2020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386583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4/1/2020</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439802560"/>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Operations_research"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hyperlink" Target="https://en.wikipedia.org/wiki/Computational_geometry"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188C4-59A5-404B-BAAE-7F35E758A2ED}"/>
              </a:ext>
            </a:extLst>
          </p:cNvPr>
          <p:cNvSpPr>
            <a:spLocks noGrp="1"/>
          </p:cNvSpPr>
          <p:nvPr>
            <p:ph type="ctrTitle"/>
          </p:nvPr>
        </p:nvSpPr>
        <p:spPr/>
        <p:txBody>
          <a:bodyPr/>
          <a:lstStyle/>
          <a:p>
            <a:r>
              <a:rPr lang="en-CA"/>
              <a:t>CT Location</a:t>
            </a:r>
          </a:p>
        </p:txBody>
      </p:sp>
      <p:sp>
        <p:nvSpPr>
          <p:cNvPr id="3" name="Subtitle 2">
            <a:extLst>
              <a:ext uri="{FF2B5EF4-FFF2-40B4-BE49-F238E27FC236}">
                <a16:creationId xmlns:a16="http://schemas.microsoft.com/office/drawing/2014/main" id="{230280AD-AB3D-453B-BD24-7C390B79C176}"/>
              </a:ext>
            </a:extLst>
          </p:cNvPr>
          <p:cNvSpPr>
            <a:spLocks noGrp="1"/>
          </p:cNvSpPr>
          <p:nvPr>
            <p:ph type="subTitle" idx="1"/>
          </p:nvPr>
        </p:nvSpPr>
        <p:spPr/>
        <p:txBody>
          <a:bodyPr vert="horz" lIns="91440" tIns="45720" rIns="91440" bIns="45720" rtlCol="0" anchor="t">
            <a:normAutofit/>
          </a:bodyPr>
          <a:lstStyle/>
          <a:p>
            <a:r>
              <a:rPr lang="en-CA"/>
              <a:t>Siddhanth Shekhar, Amir Kharazmi, Meghana Padmanabhan, Parmoon </a:t>
            </a:r>
            <a:r>
              <a:rPr lang="en-CA" err="1"/>
              <a:t>Bayat</a:t>
            </a:r>
            <a:r>
              <a:rPr lang="en-CA"/>
              <a:t> Sarmadi, Hajra Begum</a:t>
            </a:r>
          </a:p>
        </p:txBody>
      </p:sp>
      <p:sp>
        <p:nvSpPr>
          <p:cNvPr id="4" name="Subtitle 2">
            <a:extLst>
              <a:ext uri="{FF2B5EF4-FFF2-40B4-BE49-F238E27FC236}">
                <a16:creationId xmlns:a16="http://schemas.microsoft.com/office/drawing/2014/main" id="{13656FAA-CD1B-468F-A568-D4809AAC8258}"/>
              </a:ext>
            </a:extLst>
          </p:cNvPr>
          <p:cNvSpPr txBox="1">
            <a:spLocks/>
          </p:cNvSpPr>
          <p:nvPr/>
        </p:nvSpPr>
        <p:spPr>
          <a:xfrm>
            <a:off x="8714792" y="6372808"/>
            <a:ext cx="3477208" cy="485192"/>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en-CA" sz="1800"/>
              <a:t>Wednesday, April 1</a:t>
            </a:r>
            <a:r>
              <a:rPr lang="en-CA" sz="1800" baseline="30000"/>
              <a:t>st</a:t>
            </a:r>
            <a:r>
              <a:rPr lang="en-CA" sz="1800"/>
              <a:t>, 2020</a:t>
            </a:r>
          </a:p>
        </p:txBody>
      </p:sp>
    </p:spTree>
    <p:extLst>
      <p:ext uri="{BB962C8B-B14F-4D97-AF65-F5344CB8AC3E}">
        <p14:creationId xmlns:p14="http://schemas.microsoft.com/office/powerpoint/2010/main" val="2439422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3A80721-22B2-482B-A838-7C57AAA1D3B6}"/>
              </a:ext>
            </a:extLst>
          </p:cNvPr>
          <p:cNvSpPr txBox="1">
            <a:spLocks/>
          </p:cNvSpPr>
          <p:nvPr/>
        </p:nvSpPr>
        <p:spPr>
          <a:xfrm>
            <a:off x="717752" y="-480600"/>
            <a:ext cx="8087708" cy="16001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r>
              <a:rPr lang="en-CA" sz="2800" b="1"/>
              <a:t>EXCEL DSS</a:t>
            </a:r>
          </a:p>
        </p:txBody>
      </p:sp>
      <p:sp>
        <p:nvSpPr>
          <p:cNvPr id="4" name="Content Placeholder 2">
            <a:extLst>
              <a:ext uri="{FF2B5EF4-FFF2-40B4-BE49-F238E27FC236}">
                <a16:creationId xmlns:a16="http://schemas.microsoft.com/office/drawing/2014/main" id="{3693C8CA-DC7D-4723-9FD6-BF3C8AD7C738}"/>
              </a:ext>
            </a:extLst>
          </p:cNvPr>
          <p:cNvSpPr txBox="1">
            <a:spLocks/>
          </p:cNvSpPr>
          <p:nvPr/>
        </p:nvSpPr>
        <p:spPr>
          <a:xfrm>
            <a:off x="723021" y="1375913"/>
            <a:ext cx="10210449" cy="1426282"/>
          </a:xfrm>
          <a:prstGeom prst="rect">
            <a:avLst/>
          </a:prstGeom>
        </p:spPr>
        <p:txBody>
          <a:bodyPr vert="horz" lIns="91440" tIns="45720" rIns="91440" bIns="45720" rtlCol="0" anchor="t">
            <a:normAutofit fontScale="92500" lnSpcReduction="2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a:t>Consolidate input data from demand and model </a:t>
            </a:r>
          </a:p>
          <a:p>
            <a:r>
              <a:rPr lang="en-US"/>
              <a:t>Provide users with front-end tool to support business decisions and provide justification on studied implementation</a:t>
            </a:r>
          </a:p>
          <a:p>
            <a:r>
              <a:rPr lang="en-US"/>
              <a:t>Provide summary statistics to give user ability to see impact of new CT installations</a:t>
            </a:r>
          </a:p>
          <a:p>
            <a:endParaRPr lang="en-US"/>
          </a:p>
        </p:txBody>
      </p:sp>
      <p:graphicFrame>
        <p:nvGraphicFramePr>
          <p:cNvPr id="5" name="Table 3">
            <a:extLst>
              <a:ext uri="{FF2B5EF4-FFF2-40B4-BE49-F238E27FC236}">
                <a16:creationId xmlns:a16="http://schemas.microsoft.com/office/drawing/2014/main" id="{AFA0659F-96A1-45A6-97BA-55F0FF1C3F3B}"/>
              </a:ext>
            </a:extLst>
          </p:cNvPr>
          <p:cNvGraphicFramePr>
            <a:graphicFrameLocks noGrp="1"/>
          </p:cNvGraphicFramePr>
          <p:nvPr>
            <p:extLst>
              <p:ext uri="{D42A27DB-BD31-4B8C-83A1-F6EECF244321}">
                <p14:modId xmlns:p14="http://schemas.microsoft.com/office/powerpoint/2010/main" val="2802769295"/>
              </p:ext>
            </p:extLst>
          </p:nvPr>
        </p:nvGraphicFramePr>
        <p:xfrm>
          <a:off x="2132730" y="3429000"/>
          <a:ext cx="2627998" cy="1828800"/>
        </p:xfrm>
        <a:graphic>
          <a:graphicData uri="http://schemas.openxmlformats.org/drawingml/2006/table">
            <a:tbl>
              <a:tblPr firstRow="1" bandRow="1">
                <a:tableStyleId>{5C22544A-7EE6-4342-B048-85BDC9FD1C3A}</a:tableStyleId>
              </a:tblPr>
              <a:tblGrid>
                <a:gridCol w="2627998">
                  <a:extLst>
                    <a:ext uri="{9D8B030D-6E8A-4147-A177-3AD203B41FA5}">
                      <a16:colId xmlns:a16="http://schemas.microsoft.com/office/drawing/2014/main" val="1214267654"/>
                    </a:ext>
                  </a:extLst>
                </a:gridCol>
              </a:tblGrid>
              <a:tr h="204031">
                <a:tc>
                  <a:txBody>
                    <a:bodyPr/>
                    <a:lstStyle/>
                    <a:p>
                      <a:pPr lvl="0" algn="ctr">
                        <a:buNone/>
                      </a:pPr>
                      <a:r>
                        <a:rPr lang="en-US"/>
                        <a:t>Input Variables</a:t>
                      </a:r>
                    </a:p>
                  </a:txBody>
                  <a:tcPr/>
                </a:tc>
                <a:extLst>
                  <a:ext uri="{0D108BD9-81ED-4DB2-BD59-A6C34878D82A}">
                    <a16:rowId xmlns:a16="http://schemas.microsoft.com/office/drawing/2014/main" val="4061899018"/>
                  </a:ext>
                </a:extLst>
              </a:tr>
              <a:tr h="305563">
                <a:tc>
                  <a:txBody>
                    <a:bodyPr/>
                    <a:lstStyle/>
                    <a:p>
                      <a:pPr algn="ctr"/>
                      <a:r>
                        <a:rPr lang="en-US"/>
                        <a:t>Number of CTs</a:t>
                      </a:r>
                    </a:p>
                  </a:txBody>
                  <a:tcPr/>
                </a:tc>
                <a:extLst>
                  <a:ext uri="{0D108BD9-81ED-4DB2-BD59-A6C34878D82A}">
                    <a16:rowId xmlns:a16="http://schemas.microsoft.com/office/drawing/2014/main" val="2807974406"/>
                  </a:ext>
                </a:extLst>
              </a:tr>
              <a:tr h="305563">
                <a:tc>
                  <a:txBody>
                    <a:bodyPr/>
                    <a:lstStyle/>
                    <a:p>
                      <a:pPr algn="ctr"/>
                      <a:r>
                        <a:rPr lang="en-US"/>
                        <a:t>CT Capacity</a:t>
                      </a:r>
                    </a:p>
                  </a:txBody>
                  <a:tcPr/>
                </a:tc>
                <a:extLst>
                  <a:ext uri="{0D108BD9-81ED-4DB2-BD59-A6C34878D82A}">
                    <a16:rowId xmlns:a16="http://schemas.microsoft.com/office/drawing/2014/main" val="2598808922"/>
                  </a:ext>
                </a:extLst>
              </a:tr>
              <a:tr h="305563">
                <a:tc>
                  <a:txBody>
                    <a:bodyPr/>
                    <a:lstStyle/>
                    <a:p>
                      <a:pPr algn="ctr"/>
                      <a:r>
                        <a:rPr lang="en-US"/>
                        <a:t>Demand Forecasting </a:t>
                      </a:r>
                    </a:p>
                  </a:txBody>
                  <a:tcPr/>
                </a:tc>
                <a:extLst>
                  <a:ext uri="{0D108BD9-81ED-4DB2-BD59-A6C34878D82A}">
                    <a16:rowId xmlns:a16="http://schemas.microsoft.com/office/drawing/2014/main" val="717433703"/>
                  </a:ext>
                </a:extLst>
              </a:tr>
              <a:tr h="305563">
                <a:tc>
                  <a:txBody>
                    <a:bodyPr/>
                    <a:lstStyle/>
                    <a:p>
                      <a:pPr algn="ctr"/>
                      <a:r>
                        <a:rPr lang="en-US"/>
                        <a:t>Cost Variables</a:t>
                      </a:r>
                    </a:p>
                  </a:txBody>
                  <a:tcPr/>
                </a:tc>
                <a:extLst>
                  <a:ext uri="{0D108BD9-81ED-4DB2-BD59-A6C34878D82A}">
                    <a16:rowId xmlns:a16="http://schemas.microsoft.com/office/drawing/2014/main" val="3215887641"/>
                  </a:ext>
                </a:extLst>
              </a:tr>
            </a:tbl>
          </a:graphicData>
        </a:graphic>
      </p:graphicFrame>
      <p:cxnSp>
        <p:nvCxnSpPr>
          <p:cNvPr id="7" name="Straight Connector 6">
            <a:extLst>
              <a:ext uri="{FF2B5EF4-FFF2-40B4-BE49-F238E27FC236}">
                <a16:creationId xmlns:a16="http://schemas.microsoft.com/office/drawing/2014/main" id="{C7423981-5214-4996-A84D-72F917848EB2}"/>
              </a:ext>
            </a:extLst>
          </p:cNvPr>
          <p:cNvCxnSpPr>
            <a:cxnSpLocks/>
          </p:cNvCxnSpPr>
          <p:nvPr/>
        </p:nvCxnSpPr>
        <p:spPr>
          <a:xfrm>
            <a:off x="5467331" y="3014505"/>
            <a:ext cx="0" cy="349859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graphicFrame>
        <p:nvGraphicFramePr>
          <p:cNvPr id="9" name="Table 3">
            <a:extLst>
              <a:ext uri="{FF2B5EF4-FFF2-40B4-BE49-F238E27FC236}">
                <a16:creationId xmlns:a16="http://schemas.microsoft.com/office/drawing/2014/main" id="{84493AA1-BB5B-41F9-AE33-F0866BB0725E}"/>
              </a:ext>
            </a:extLst>
          </p:cNvPr>
          <p:cNvGraphicFramePr>
            <a:graphicFrameLocks noGrp="1"/>
          </p:cNvGraphicFramePr>
          <p:nvPr>
            <p:extLst>
              <p:ext uri="{D42A27DB-BD31-4B8C-83A1-F6EECF244321}">
                <p14:modId xmlns:p14="http://schemas.microsoft.com/office/powerpoint/2010/main" val="2754485633"/>
              </p:ext>
            </p:extLst>
          </p:nvPr>
        </p:nvGraphicFramePr>
        <p:xfrm>
          <a:off x="6096000" y="3429000"/>
          <a:ext cx="3356825" cy="1463040"/>
        </p:xfrm>
        <a:graphic>
          <a:graphicData uri="http://schemas.openxmlformats.org/drawingml/2006/table">
            <a:tbl>
              <a:tblPr firstRow="1" bandRow="1">
                <a:tableStyleId>{5C22544A-7EE6-4342-B048-85BDC9FD1C3A}</a:tableStyleId>
              </a:tblPr>
              <a:tblGrid>
                <a:gridCol w="3356825">
                  <a:extLst>
                    <a:ext uri="{9D8B030D-6E8A-4147-A177-3AD203B41FA5}">
                      <a16:colId xmlns:a16="http://schemas.microsoft.com/office/drawing/2014/main" val="1214267654"/>
                    </a:ext>
                  </a:extLst>
                </a:gridCol>
              </a:tblGrid>
              <a:tr h="127594">
                <a:tc>
                  <a:txBody>
                    <a:bodyPr/>
                    <a:lstStyle/>
                    <a:p>
                      <a:pPr lvl="0" algn="ctr">
                        <a:buNone/>
                      </a:pPr>
                      <a:r>
                        <a:rPr lang="en-US"/>
                        <a:t>Evaluation Variables</a:t>
                      </a:r>
                    </a:p>
                  </a:txBody>
                  <a:tcPr/>
                </a:tc>
                <a:extLst>
                  <a:ext uri="{0D108BD9-81ED-4DB2-BD59-A6C34878D82A}">
                    <a16:rowId xmlns:a16="http://schemas.microsoft.com/office/drawing/2014/main" val="4061899018"/>
                  </a:ext>
                </a:extLst>
              </a:tr>
              <a:tr h="291765">
                <a:tc>
                  <a:txBody>
                    <a:bodyPr/>
                    <a:lstStyle/>
                    <a:p>
                      <a:pPr algn="ctr"/>
                      <a:r>
                        <a:rPr lang="en-US"/>
                        <a:t>Cost &amp; Utilization Efficiency</a:t>
                      </a:r>
                    </a:p>
                  </a:txBody>
                  <a:tcPr/>
                </a:tc>
                <a:extLst>
                  <a:ext uri="{0D108BD9-81ED-4DB2-BD59-A6C34878D82A}">
                    <a16:rowId xmlns:a16="http://schemas.microsoft.com/office/drawing/2014/main" val="2807974406"/>
                  </a:ext>
                </a:extLst>
              </a:tr>
              <a:tr h="291765">
                <a:tc>
                  <a:txBody>
                    <a:bodyPr/>
                    <a:lstStyle/>
                    <a:p>
                      <a:pPr algn="ctr"/>
                      <a:r>
                        <a:rPr lang="en-US"/>
                        <a:t>Population Coverage</a:t>
                      </a:r>
                    </a:p>
                  </a:txBody>
                  <a:tcPr/>
                </a:tc>
                <a:extLst>
                  <a:ext uri="{0D108BD9-81ED-4DB2-BD59-A6C34878D82A}">
                    <a16:rowId xmlns:a16="http://schemas.microsoft.com/office/drawing/2014/main" val="2598808922"/>
                  </a:ext>
                </a:extLst>
              </a:tr>
              <a:tr h="291765">
                <a:tc>
                  <a:txBody>
                    <a:bodyPr/>
                    <a:lstStyle/>
                    <a:p>
                      <a:pPr algn="ctr"/>
                      <a:r>
                        <a:rPr lang="en-US"/>
                        <a:t>Demand Statistics </a:t>
                      </a:r>
                    </a:p>
                  </a:txBody>
                  <a:tcPr/>
                </a:tc>
                <a:extLst>
                  <a:ext uri="{0D108BD9-81ED-4DB2-BD59-A6C34878D82A}">
                    <a16:rowId xmlns:a16="http://schemas.microsoft.com/office/drawing/2014/main" val="717433703"/>
                  </a:ext>
                </a:extLst>
              </a:tr>
            </a:tbl>
          </a:graphicData>
        </a:graphic>
      </p:graphicFrame>
    </p:spTree>
    <p:extLst>
      <p:ext uri="{BB962C8B-B14F-4D97-AF65-F5344CB8AC3E}">
        <p14:creationId xmlns:p14="http://schemas.microsoft.com/office/powerpoint/2010/main" val="1520522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6CA26BAE-A45D-423A-82CA-A6A56D8D5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967" y="259598"/>
            <a:ext cx="8125959" cy="6420746"/>
          </a:xfrm>
          <a:prstGeom prst="rect">
            <a:avLst/>
          </a:prstGeom>
        </p:spPr>
      </p:pic>
      <p:sp>
        <p:nvSpPr>
          <p:cNvPr id="4" name="Rectangle 3">
            <a:extLst>
              <a:ext uri="{FF2B5EF4-FFF2-40B4-BE49-F238E27FC236}">
                <a16:creationId xmlns:a16="http://schemas.microsoft.com/office/drawing/2014/main" id="{5C1E655F-871D-43A7-957C-66A2742DB673}"/>
              </a:ext>
            </a:extLst>
          </p:cNvPr>
          <p:cNvSpPr/>
          <p:nvPr/>
        </p:nvSpPr>
        <p:spPr>
          <a:xfrm>
            <a:off x="1556084" y="657726"/>
            <a:ext cx="3726094" cy="1859843"/>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5" name="TextBox 4">
            <a:extLst>
              <a:ext uri="{FF2B5EF4-FFF2-40B4-BE49-F238E27FC236}">
                <a16:creationId xmlns:a16="http://schemas.microsoft.com/office/drawing/2014/main" id="{70FA1DFF-3F78-40C8-9500-A24AA89622DA}"/>
              </a:ext>
            </a:extLst>
          </p:cNvPr>
          <p:cNvSpPr txBox="1"/>
          <p:nvPr/>
        </p:nvSpPr>
        <p:spPr>
          <a:xfrm>
            <a:off x="176463" y="1074821"/>
            <a:ext cx="1203158" cy="369332"/>
          </a:xfrm>
          <a:prstGeom prst="rect">
            <a:avLst/>
          </a:prstGeom>
          <a:noFill/>
        </p:spPr>
        <p:txBody>
          <a:bodyPr wrap="square" rtlCol="0">
            <a:spAutoFit/>
          </a:bodyPr>
          <a:lstStyle/>
          <a:p>
            <a:r>
              <a:rPr lang="en-CA" dirty="0"/>
              <a:t>INPUTS</a:t>
            </a:r>
          </a:p>
        </p:txBody>
      </p:sp>
      <p:sp>
        <p:nvSpPr>
          <p:cNvPr id="6" name="Rectangle 5">
            <a:extLst>
              <a:ext uri="{FF2B5EF4-FFF2-40B4-BE49-F238E27FC236}">
                <a16:creationId xmlns:a16="http://schemas.microsoft.com/office/drawing/2014/main" id="{C1E0F432-191F-43E3-BDBD-D748967D5BB0}"/>
              </a:ext>
            </a:extLst>
          </p:cNvPr>
          <p:cNvSpPr/>
          <p:nvPr/>
        </p:nvSpPr>
        <p:spPr>
          <a:xfrm>
            <a:off x="1556084" y="2975812"/>
            <a:ext cx="3726094" cy="366000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 name="TextBox 6">
            <a:extLst>
              <a:ext uri="{FF2B5EF4-FFF2-40B4-BE49-F238E27FC236}">
                <a16:creationId xmlns:a16="http://schemas.microsoft.com/office/drawing/2014/main" id="{4AA2A168-1BF5-4CF6-B17F-AD9F369F2C4E}"/>
              </a:ext>
            </a:extLst>
          </p:cNvPr>
          <p:cNvSpPr txBox="1"/>
          <p:nvPr/>
        </p:nvSpPr>
        <p:spPr>
          <a:xfrm>
            <a:off x="176462" y="4621146"/>
            <a:ext cx="1379621" cy="369332"/>
          </a:xfrm>
          <a:prstGeom prst="rect">
            <a:avLst/>
          </a:prstGeom>
          <a:noFill/>
        </p:spPr>
        <p:txBody>
          <a:bodyPr wrap="square" rtlCol="0">
            <a:spAutoFit/>
          </a:bodyPr>
          <a:lstStyle/>
          <a:p>
            <a:r>
              <a:rPr lang="en-CA" dirty="0"/>
              <a:t>OUTPUTS</a:t>
            </a:r>
          </a:p>
        </p:txBody>
      </p:sp>
      <p:sp>
        <p:nvSpPr>
          <p:cNvPr id="8" name="Rectangle 7">
            <a:extLst>
              <a:ext uri="{FF2B5EF4-FFF2-40B4-BE49-F238E27FC236}">
                <a16:creationId xmlns:a16="http://schemas.microsoft.com/office/drawing/2014/main" id="{B1B9016E-E21C-448E-A9CD-6B93DBAD0630}"/>
              </a:ext>
            </a:extLst>
          </p:cNvPr>
          <p:cNvSpPr/>
          <p:nvPr/>
        </p:nvSpPr>
        <p:spPr>
          <a:xfrm>
            <a:off x="5375984" y="222188"/>
            <a:ext cx="4475748" cy="6413624"/>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9" name="TextBox 8">
            <a:extLst>
              <a:ext uri="{FF2B5EF4-FFF2-40B4-BE49-F238E27FC236}">
                <a16:creationId xmlns:a16="http://schemas.microsoft.com/office/drawing/2014/main" id="{86612D35-B785-4622-A70E-F895EDAFAF45}"/>
              </a:ext>
            </a:extLst>
          </p:cNvPr>
          <p:cNvSpPr txBox="1"/>
          <p:nvPr/>
        </p:nvSpPr>
        <p:spPr>
          <a:xfrm>
            <a:off x="10113033" y="2606480"/>
            <a:ext cx="1203158" cy="461665"/>
          </a:xfrm>
          <a:prstGeom prst="rect">
            <a:avLst/>
          </a:prstGeom>
          <a:noFill/>
        </p:spPr>
        <p:txBody>
          <a:bodyPr wrap="square" rtlCol="0">
            <a:spAutoFit/>
          </a:bodyPr>
          <a:lstStyle/>
          <a:p>
            <a:pPr algn="ctr"/>
            <a:r>
              <a:rPr lang="en-CA" sz="1200" dirty="0"/>
              <a:t>SUMMARY STATISTICS</a:t>
            </a:r>
          </a:p>
        </p:txBody>
      </p:sp>
    </p:spTree>
    <p:extLst>
      <p:ext uri="{BB962C8B-B14F-4D97-AF65-F5344CB8AC3E}">
        <p14:creationId xmlns:p14="http://schemas.microsoft.com/office/powerpoint/2010/main" val="2291831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3A80721-22B2-482B-A838-7C57AAA1D3B6}"/>
              </a:ext>
            </a:extLst>
          </p:cNvPr>
          <p:cNvSpPr txBox="1">
            <a:spLocks/>
          </p:cNvSpPr>
          <p:nvPr/>
        </p:nvSpPr>
        <p:spPr>
          <a:xfrm>
            <a:off x="717752" y="869150"/>
            <a:ext cx="8087708" cy="7105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r>
              <a:rPr lang="en-CA" sz="2800" b="1"/>
              <a:t>CASE STUDIES</a:t>
            </a:r>
            <a:endParaRPr lang="en-US"/>
          </a:p>
        </p:txBody>
      </p:sp>
      <p:sp>
        <p:nvSpPr>
          <p:cNvPr id="4" name="Content Placeholder 2">
            <a:extLst>
              <a:ext uri="{FF2B5EF4-FFF2-40B4-BE49-F238E27FC236}">
                <a16:creationId xmlns:a16="http://schemas.microsoft.com/office/drawing/2014/main" id="{B65E69A1-679C-45C4-B9AD-628B353903B5}"/>
              </a:ext>
            </a:extLst>
          </p:cNvPr>
          <p:cNvSpPr txBox="1">
            <a:spLocks/>
          </p:cNvSpPr>
          <p:nvPr/>
        </p:nvSpPr>
        <p:spPr>
          <a:xfrm>
            <a:off x="723022" y="2080403"/>
            <a:ext cx="4538790" cy="5073013"/>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a:t>Identify scenarios (based on CT number) to test and evaluate effectiveness based on the output metrics from the DSS</a:t>
            </a:r>
          </a:p>
          <a:p>
            <a:r>
              <a:rPr lang="en-US"/>
              <a:t>Make recommendations to Tolana province’s RHA about best implementation</a:t>
            </a:r>
          </a:p>
          <a:p>
            <a:r>
              <a:rPr lang="en-US"/>
              <a:t>Ensure case studies meet objectives and provide insight into system performance</a:t>
            </a:r>
          </a:p>
          <a:p>
            <a:endParaRPr lang="en-US"/>
          </a:p>
          <a:p>
            <a:endParaRPr lang="en-US"/>
          </a:p>
        </p:txBody>
      </p:sp>
      <p:graphicFrame>
        <p:nvGraphicFramePr>
          <p:cNvPr id="7" name="Chart 6">
            <a:extLst>
              <a:ext uri="{FF2B5EF4-FFF2-40B4-BE49-F238E27FC236}">
                <a16:creationId xmlns:a16="http://schemas.microsoft.com/office/drawing/2014/main" id="{5125D6B5-1268-4F38-8A4D-C6FDE7FB5CA0}"/>
              </a:ext>
            </a:extLst>
          </p:cNvPr>
          <p:cNvGraphicFramePr>
            <a:graphicFrameLocks/>
          </p:cNvGraphicFramePr>
          <p:nvPr>
            <p:extLst>
              <p:ext uri="{D42A27DB-BD31-4B8C-83A1-F6EECF244321}">
                <p14:modId xmlns:p14="http://schemas.microsoft.com/office/powerpoint/2010/main" val="967264368"/>
              </p:ext>
            </p:extLst>
          </p:nvPr>
        </p:nvGraphicFramePr>
        <p:xfrm>
          <a:off x="6096000" y="866581"/>
          <a:ext cx="4643156" cy="284685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1D24C26C-C433-47DA-80C0-16DB23414C98}"/>
              </a:ext>
            </a:extLst>
          </p:cNvPr>
          <p:cNvGraphicFramePr>
            <a:graphicFrameLocks/>
          </p:cNvGraphicFramePr>
          <p:nvPr>
            <p:extLst>
              <p:ext uri="{D42A27DB-BD31-4B8C-83A1-F6EECF244321}">
                <p14:modId xmlns:p14="http://schemas.microsoft.com/office/powerpoint/2010/main" val="3220981495"/>
              </p:ext>
            </p:extLst>
          </p:nvPr>
        </p:nvGraphicFramePr>
        <p:xfrm>
          <a:off x="6083750" y="3713438"/>
          <a:ext cx="4556310" cy="287150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45406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3A80721-22B2-482B-A838-7C57AAA1D3B6}"/>
              </a:ext>
            </a:extLst>
          </p:cNvPr>
          <p:cNvSpPr txBox="1">
            <a:spLocks/>
          </p:cNvSpPr>
          <p:nvPr/>
        </p:nvSpPr>
        <p:spPr>
          <a:xfrm>
            <a:off x="717752" y="624735"/>
            <a:ext cx="8087708" cy="7105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r>
              <a:rPr lang="en-CA" sz="2800" b="1"/>
              <a:t>CASE STUDIES</a:t>
            </a:r>
            <a:endParaRPr lang="en-US"/>
          </a:p>
        </p:txBody>
      </p:sp>
      <p:sp>
        <p:nvSpPr>
          <p:cNvPr id="4" name="Content Placeholder 2">
            <a:extLst>
              <a:ext uri="{FF2B5EF4-FFF2-40B4-BE49-F238E27FC236}">
                <a16:creationId xmlns:a16="http://schemas.microsoft.com/office/drawing/2014/main" id="{B65E69A1-679C-45C4-B9AD-628B353903B5}"/>
              </a:ext>
            </a:extLst>
          </p:cNvPr>
          <p:cNvSpPr txBox="1">
            <a:spLocks/>
          </p:cNvSpPr>
          <p:nvPr/>
        </p:nvSpPr>
        <p:spPr>
          <a:xfrm>
            <a:off x="780530" y="1720970"/>
            <a:ext cx="10298787" cy="4511615"/>
          </a:xfrm>
          <a:prstGeom prst="rect">
            <a:avLst/>
          </a:prstGeom>
        </p:spPr>
        <p:txBody>
          <a:bodyPr vert="horz" lIns="91440" tIns="45720" rIns="91440" bIns="45720" rtlCol="0" anchor="t">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a:t>Identified and evaluated 5 case studies.</a:t>
            </a:r>
            <a:br>
              <a:rPr lang="en-US"/>
            </a:br>
            <a:endParaRPr lang="en-US"/>
          </a:p>
          <a:p>
            <a:pPr marL="274320" lvl="1" indent="0">
              <a:buNone/>
            </a:pPr>
            <a:r>
              <a:rPr lang="en-US" sz="2000" b="1"/>
              <a:t>Case study 1:</a:t>
            </a:r>
            <a:r>
              <a:rPr lang="en-US" sz="2000"/>
              <a:t> Installing 5 CTs within the region</a:t>
            </a:r>
            <a:br>
              <a:rPr lang="en-US" sz="2000"/>
            </a:br>
            <a:endParaRPr lang="en-US" sz="2000"/>
          </a:p>
          <a:p>
            <a:pPr marL="274320" lvl="1" indent="0">
              <a:buNone/>
            </a:pPr>
            <a:r>
              <a:rPr lang="en-US" sz="2000" b="1"/>
              <a:t>Case study 2: </a:t>
            </a:r>
            <a:r>
              <a:rPr lang="en-US" sz="2000"/>
              <a:t>Installing 9 CTs within the region</a:t>
            </a:r>
            <a:br>
              <a:rPr lang="en-US" sz="2000"/>
            </a:br>
            <a:endParaRPr lang="en-US" sz="2000"/>
          </a:p>
          <a:p>
            <a:pPr marL="274320" lvl="1" indent="0">
              <a:buNone/>
            </a:pPr>
            <a:r>
              <a:rPr lang="en-US" sz="2000" b="1"/>
              <a:t>Case study 3:</a:t>
            </a:r>
            <a:r>
              <a:rPr lang="en-US" sz="2000"/>
              <a:t> Obtaining 90% of the population within 120 mins of CT machine</a:t>
            </a:r>
            <a:br>
              <a:rPr lang="en-US" sz="2000"/>
            </a:br>
            <a:endParaRPr lang="en-US" sz="2000"/>
          </a:p>
          <a:p>
            <a:pPr marL="274320" lvl="1" indent="0">
              <a:buNone/>
            </a:pPr>
            <a:r>
              <a:rPr lang="en-US" sz="2000" b="1"/>
              <a:t>Case study 4: </a:t>
            </a:r>
            <a:r>
              <a:rPr lang="en-US" sz="2000"/>
              <a:t>Minimizing Overall Weighted Travel Time (Min. Obj. Function)</a:t>
            </a:r>
            <a:br>
              <a:rPr lang="en-US" sz="2000"/>
            </a:br>
            <a:endParaRPr lang="en-US" sz="2000"/>
          </a:p>
          <a:p>
            <a:pPr marL="274320" lvl="1" indent="0">
              <a:buNone/>
            </a:pPr>
            <a:r>
              <a:rPr lang="en-US" sz="2000" b="1"/>
              <a:t>Case study 5: </a:t>
            </a:r>
            <a:r>
              <a:rPr lang="en-US" sz="2000"/>
              <a:t>Installing 24 CTs within region.</a:t>
            </a:r>
          </a:p>
          <a:p>
            <a:pPr lvl="1"/>
            <a:endParaRPr lang="en-US"/>
          </a:p>
          <a:p>
            <a:endParaRPr lang="en-US"/>
          </a:p>
          <a:p>
            <a:endParaRPr lang="en-US"/>
          </a:p>
        </p:txBody>
      </p:sp>
    </p:spTree>
    <p:extLst>
      <p:ext uri="{BB962C8B-B14F-4D97-AF65-F5344CB8AC3E}">
        <p14:creationId xmlns:p14="http://schemas.microsoft.com/office/powerpoint/2010/main" val="3003557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3A80721-22B2-482B-A838-7C57AAA1D3B6}"/>
              </a:ext>
            </a:extLst>
          </p:cNvPr>
          <p:cNvSpPr txBox="1">
            <a:spLocks/>
          </p:cNvSpPr>
          <p:nvPr/>
        </p:nvSpPr>
        <p:spPr>
          <a:xfrm>
            <a:off x="4959072" y="78396"/>
            <a:ext cx="3170652" cy="7105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r>
              <a:rPr lang="en-CA" sz="2200" b="1"/>
              <a:t>RESULTS</a:t>
            </a:r>
            <a:endParaRPr lang="en-US" sz="2200"/>
          </a:p>
        </p:txBody>
      </p:sp>
      <p:sp>
        <p:nvSpPr>
          <p:cNvPr id="10" name="TextBox 9">
            <a:extLst>
              <a:ext uri="{FF2B5EF4-FFF2-40B4-BE49-F238E27FC236}">
                <a16:creationId xmlns:a16="http://schemas.microsoft.com/office/drawing/2014/main" id="{6AD29D9E-D07B-4B24-8579-DCFFD0963FA3}"/>
              </a:ext>
            </a:extLst>
          </p:cNvPr>
          <p:cNvSpPr txBox="1"/>
          <p:nvPr/>
        </p:nvSpPr>
        <p:spPr>
          <a:xfrm>
            <a:off x="713118" y="5975232"/>
            <a:ext cx="53886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t>Case Study 3:</a:t>
            </a:r>
            <a:r>
              <a:rPr lang="en-US" i="1"/>
              <a:t> </a:t>
            </a:r>
            <a:r>
              <a:rPr lang="en-US">
                <a:ea typeface="+mn-lt"/>
                <a:cs typeface="+mn-lt"/>
              </a:rPr>
              <a:t>Obtaining 90% of the population within 120 mins of CT machine</a:t>
            </a:r>
            <a:r>
              <a:rPr lang="en-US" i="1"/>
              <a:t> </a:t>
            </a:r>
          </a:p>
        </p:txBody>
      </p:sp>
      <p:sp>
        <p:nvSpPr>
          <p:cNvPr id="11" name="TextBox 10">
            <a:extLst>
              <a:ext uri="{FF2B5EF4-FFF2-40B4-BE49-F238E27FC236}">
                <a16:creationId xmlns:a16="http://schemas.microsoft.com/office/drawing/2014/main" id="{B13D0FC0-0584-4CB5-AF7C-87016CDED190}"/>
              </a:ext>
            </a:extLst>
          </p:cNvPr>
          <p:cNvSpPr txBox="1"/>
          <p:nvPr/>
        </p:nvSpPr>
        <p:spPr>
          <a:xfrm>
            <a:off x="6089351" y="5988709"/>
            <a:ext cx="49716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t>Case Study 4: </a:t>
            </a:r>
            <a:r>
              <a:rPr lang="en-US">
                <a:ea typeface="+mn-lt"/>
                <a:cs typeface="+mn-lt"/>
              </a:rPr>
              <a:t>Minimizing Overall Weighted Travel Time (Minimize Obj. Function)</a:t>
            </a:r>
            <a:endParaRPr lang="en-US"/>
          </a:p>
        </p:txBody>
      </p:sp>
      <p:graphicFrame>
        <p:nvGraphicFramePr>
          <p:cNvPr id="3" name="Table 2">
            <a:extLst>
              <a:ext uri="{FF2B5EF4-FFF2-40B4-BE49-F238E27FC236}">
                <a16:creationId xmlns:a16="http://schemas.microsoft.com/office/drawing/2014/main" id="{3225CE66-2BA3-40DC-AAE7-0CA8B71C9D64}"/>
              </a:ext>
            </a:extLst>
          </p:cNvPr>
          <p:cNvGraphicFramePr>
            <a:graphicFrameLocks noGrp="1"/>
          </p:cNvGraphicFramePr>
          <p:nvPr>
            <p:extLst>
              <p:ext uri="{D42A27DB-BD31-4B8C-83A1-F6EECF244321}">
                <p14:modId xmlns:p14="http://schemas.microsoft.com/office/powerpoint/2010/main" val="3292219056"/>
              </p:ext>
            </p:extLst>
          </p:nvPr>
        </p:nvGraphicFramePr>
        <p:xfrm>
          <a:off x="1042263" y="935530"/>
          <a:ext cx="3916809" cy="4788220"/>
        </p:xfrm>
        <a:graphic>
          <a:graphicData uri="http://schemas.openxmlformats.org/drawingml/2006/table">
            <a:tbl>
              <a:tblPr firstRow="1" firstCol="1" bandRow="1"/>
              <a:tblGrid>
                <a:gridCol w="1894069">
                  <a:extLst>
                    <a:ext uri="{9D8B030D-6E8A-4147-A177-3AD203B41FA5}">
                      <a16:colId xmlns:a16="http://schemas.microsoft.com/office/drawing/2014/main" val="3882700253"/>
                    </a:ext>
                  </a:extLst>
                </a:gridCol>
                <a:gridCol w="2022740">
                  <a:extLst>
                    <a:ext uri="{9D8B030D-6E8A-4147-A177-3AD203B41FA5}">
                      <a16:colId xmlns:a16="http://schemas.microsoft.com/office/drawing/2014/main" val="1432272519"/>
                    </a:ext>
                  </a:extLst>
                </a:gridCol>
              </a:tblGrid>
              <a:tr h="239411">
                <a:tc gridSpan="2">
                  <a:txBody>
                    <a:bodyPr/>
                    <a:lstStyle/>
                    <a:p>
                      <a:pPr algn="ctr">
                        <a:lnSpc>
                          <a:spcPct val="107000"/>
                        </a:lnSpc>
                        <a:spcAft>
                          <a:spcPts val="0"/>
                        </a:spcAft>
                      </a:pPr>
                      <a:r>
                        <a:rPr lang="en-CA" sz="140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Efficiency Outputs</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solidFill>
                      <a:srgbClr val="000000"/>
                    </a:solidFill>
                  </a:tcPr>
                </a:tc>
                <a:tc hMerge="1">
                  <a:txBody>
                    <a:bodyPr/>
                    <a:lstStyle/>
                    <a:p>
                      <a:endParaRPr lang="en-CA"/>
                    </a:p>
                  </a:txBody>
                  <a:tcPr/>
                </a:tc>
                <a:extLst>
                  <a:ext uri="{0D108BD9-81ED-4DB2-BD59-A6C34878D82A}">
                    <a16:rowId xmlns:a16="http://schemas.microsoft.com/office/drawing/2014/main" val="3082070961"/>
                  </a:ext>
                </a:extLst>
              </a:tr>
              <a:tr h="239411">
                <a:tc>
                  <a:txBody>
                    <a:bodyPr/>
                    <a:lstStyle/>
                    <a:p>
                      <a:pPr algn="r">
                        <a:lnSpc>
                          <a:spcPct val="107000"/>
                        </a:lnSpc>
                        <a:spcAft>
                          <a:spcPts val="0"/>
                        </a:spcAft>
                      </a:pPr>
                      <a:r>
                        <a:rPr lang="en-CA" sz="140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 </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solidFill>
                      <a:srgbClr val="70AD47"/>
                    </a:solidFill>
                  </a:tcPr>
                </a:tc>
                <a:tc>
                  <a:txBody>
                    <a:bodyPr/>
                    <a:lstStyle/>
                    <a:p>
                      <a:pPr algn="ctr">
                        <a:lnSpc>
                          <a:spcPct val="107000"/>
                        </a:lnSpc>
                        <a:spcAft>
                          <a:spcPts val="0"/>
                        </a:spcAft>
                      </a:pPr>
                      <a:r>
                        <a:rPr lang="en-CA" sz="140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User-Defined</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solidFill>
                      <a:srgbClr val="70AD47"/>
                    </a:solidFill>
                  </a:tcPr>
                </a:tc>
                <a:extLst>
                  <a:ext uri="{0D108BD9-81ED-4DB2-BD59-A6C34878D82A}">
                    <a16:rowId xmlns:a16="http://schemas.microsoft.com/office/drawing/2014/main" val="2216766304"/>
                  </a:ext>
                </a:extLst>
              </a:tr>
              <a:tr h="239411">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CT Utilization</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US" sz="1400">
                          <a:solidFill>
                            <a:srgbClr val="000000"/>
                          </a:solidFill>
                          <a:effectLst/>
                          <a:latin typeface="Calibri" panose="020F0502020204030204" pitchFamily="34" charset="0"/>
                          <a:ea typeface="Calibri" panose="020F0502020204030204" pitchFamily="34" charset="0"/>
                          <a:cs typeface="Arial" panose="020B0604020202020204" pitchFamily="34" charset="0"/>
                        </a:rPr>
                        <a:t>73.6%</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2996941298"/>
                  </a:ext>
                </a:extLst>
              </a:tr>
              <a:tr h="239411">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O&amp;M Cost</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US" sz="1400">
                          <a:solidFill>
                            <a:srgbClr val="000000"/>
                          </a:solidFill>
                          <a:effectLst/>
                          <a:latin typeface="Calibri" panose="020F0502020204030204" pitchFamily="34" charset="0"/>
                          <a:ea typeface="Calibri" panose="020F0502020204030204" pitchFamily="34" charset="0"/>
                          <a:cs typeface="Arial" panose="020B0604020202020204" pitchFamily="34" charset="0"/>
                        </a:rPr>
                        <a:t> $  18,700,000.00 </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1128720403"/>
                  </a:ext>
                </a:extLst>
              </a:tr>
              <a:tr h="239411">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Installation Cost</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US" sz="1400">
                          <a:solidFill>
                            <a:srgbClr val="000000"/>
                          </a:solidFill>
                          <a:effectLst/>
                          <a:latin typeface="Calibri" panose="020F0502020204030204" pitchFamily="34" charset="0"/>
                          <a:ea typeface="Calibri" panose="020F0502020204030204" pitchFamily="34" charset="0"/>
                          <a:cs typeface="Arial" panose="020B0604020202020204" pitchFamily="34" charset="0"/>
                        </a:rPr>
                        <a:t> $  13,750,000.00 </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524352806"/>
                  </a:ext>
                </a:extLst>
              </a:tr>
              <a:tr h="239411">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Exam Cost</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US" sz="1400">
                          <a:solidFill>
                            <a:srgbClr val="000000"/>
                          </a:solidFill>
                          <a:effectLst/>
                          <a:latin typeface="Calibri" panose="020F0502020204030204" pitchFamily="34" charset="0"/>
                          <a:ea typeface="Calibri" panose="020F0502020204030204" pitchFamily="34" charset="0"/>
                          <a:cs typeface="Arial" panose="020B0604020202020204" pitchFamily="34" charset="0"/>
                        </a:rPr>
                        <a:t> $    9,956,336.26 </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2777650946"/>
                  </a:ext>
                </a:extLst>
              </a:tr>
              <a:tr h="239411">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Total</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US" sz="1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  42,406,336.26 </a:t>
                      </a:r>
                      <a:endParaRPr lang="en-CA"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1575741539"/>
                  </a:ext>
                </a:extLst>
              </a:tr>
              <a:tr h="239411">
                <a:tc>
                  <a:txBody>
                    <a:bodyPr/>
                    <a:lstStyle/>
                    <a:p>
                      <a:pPr>
                        <a:lnSpc>
                          <a:spcPct val="107000"/>
                        </a:lnSpc>
                      </a:pPr>
                      <a:endParaRPr lang="en-CA" sz="1400">
                        <a:effectLst/>
                        <a:latin typeface="Calibri" panose="020F0502020204030204" pitchFamily="34" charset="0"/>
                        <a:cs typeface="Arial" panose="020B0604020202020204" pitchFamily="34"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07000"/>
                        </a:lnSpc>
                      </a:pPr>
                      <a:endParaRPr lang="en-CA" sz="1400">
                        <a:effectLst/>
                        <a:latin typeface="Calibri" panose="020F0502020204030204" pitchFamily="34" charset="0"/>
                        <a:cs typeface="Arial" panose="020B0604020202020204" pitchFamily="34"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4994405"/>
                  </a:ext>
                </a:extLst>
              </a:tr>
              <a:tr h="239411">
                <a:tc gridSpan="2">
                  <a:txBody>
                    <a:bodyPr/>
                    <a:lstStyle/>
                    <a:p>
                      <a:pPr algn="ctr">
                        <a:lnSpc>
                          <a:spcPct val="107000"/>
                        </a:lnSpc>
                        <a:spcAft>
                          <a:spcPts val="0"/>
                        </a:spcAft>
                      </a:pPr>
                      <a:r>
                        <a:rPr lang="en-CA" sz="140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Accessibility Outputs</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CA"/>
                    </a:p>
                  </a:txBody>
                  <a:tcPr/>
                </a:tc>
                <a:extLst>
                  <a:ext uri="{0D108BD9-81ED-4DB2-BD59-A6C34878D82A}">
                    <a16:rowId xmlns:a16="http://schemas.microsoft.com/office/drawing/2014/main" val="3837127005"/>
                  </a:ext>
                </a:extLst>
              </a:tr>
              <a:tr h="239411">
                <a:tc>
                  <a:txBody>
                    <a:bodyPr/>
                    <a:lstStyle/>
                    <a:p>
                      <a:pPr algn="r">
                        <a:lnSpc>
                          <a:spcPct val="107000"/>
                        </a:lnSpc>
                        <a:spcAft>
                          <a:spcPts val="0"/>
                        </a:spcAft>
                      </a:pPr>
                      <a:r>
                        <a:rPr lang="en-CA" sz="140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 </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rgbClr val="70AD47"/>
                    </a:solidFill>
                  </a:tcPr>
                </a:tc>
                <a:tc>
                  <a:txBody>
                    <a:bodyPr/>
                    <a:lstStyle/>
                    <a:p>
                      <a:pPr algn="ctr">
                        <a:lnSpc>
                          <a:spcPct val="107000"/>
                        </a:lnSpc>
                        <a:spcAft>
                          <a:spcPts val="0"/>
                        </a:spcAft>
                      </a:pPr>
                      <a:r>
                        <a:rPr lang="en-CA" sz="140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User-Defined</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rgbClr val="70AD47"/>
                    </a:solidFill>
                  </a:tcPr>
                </a:tc>
                <a:extLst>
                  <a:ext uri="{0D108BD9-81ED-4DB2-BD59-A6C34878D82A}">
                    <a16:rowId xmlns:a16="http://schemas.microsoft.com/office/drawing/2014/main" val="54808150"/>
                  </a:ext>
                </a:extLst>
              </a:tr>
              <a:tr h="239411">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Pop. &lt; 45 mins</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US" sz="1400">
                          <a:solidFill>
                            <a:srgbClr val="000000"/>
                          </a:solidFill>
                          <a:effectLst/>
                          <a:latin typeface="Calibri" panose="020F0502020204030204" pitchFamily="34" charset="0"/>
                          <a:ea typeface="Calibri" panose="020F0502020204030204" pitchFamily="34" charset="0"/>
                          <a:cs typeface="Arial" panose="020B0604020202020204" pitchFamily="34" charset="0"/>
                        </a:rPr>
                        <a:t>60.6%</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863662595"/>
                  </a:ext>
                </a:extLst>
              </a:tr>
              <a:tr h="239411">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Pop. &lt; 60 mins</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US" sz="1400">
                          <a:solidFill>
                            <a:srgbClr val="000000"/>
                          </a:solidFill>
                          <a:effectLst/>
                          <a:latin typeface="Calibri" panose="020F0502020204030204" pitchFamily="34" charset="0"/>
                          <a:ea typeface="Calibri" panose="020F0502020204030204" pitchFamily="34" charset="0"/>
                          <a:cs typeface="Arial" panose="020B0604020202020204" pitchFamily="34" charset="0"/>
                        </a:rPr>
                        <a:t>65.4%</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4176813140"/>
                  </a:ext>
                </a:extLst>
              </a:tr>
              <a:tr h="239411">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Pop. &lt; 90 mins</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US" sz="1400">
                          <a:solidFill>
                            <a:srgbClr val="000000"/>
                          </a:solidFill>
                          <a:effectLst/>
                          <a:latin typeface="Calibri" panose="020F0502020204030204" pitchFamily="34" charset="0"/>
                          <a:ea typeface="Calibri" panose="020F0502020204030204" pitchFamily="34" charset="0"/>
                          <a:cs typeface="Arial" panose="020B0604020202020204" pitchFamily="34" charset="0"/>
                        </a:rPr>
                        <a:t>81.2%</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4182967929"/>
                  </a:ext>
                </a:extLst>
              </a:tr>
              <a:tr h="239411">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Pop. &lt; 120 mins</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US" sz="1400">
                          <a:solidFill>
                            <a:srgbClr val="000000"/>
                          </a:solidFill>
                          <a:effectLst/>
                          <a:latin typeface="Calibri" panose="020F0502020204030204" pitchFamily="34" charset="0"/>
                          <a:ea typeface="Calibri" panose="020F0502020204030204" pitchFamily="34" charset="0"/>
                          <a:cs typeface="Arial" panose="020B0604020202020204" pitchFamily="34" charset="0"/>
                        </a:rPr>
                        <a:t>90.3%</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3545657574"/>
                  </a:ext>
                </a:extLst>
              </a:tr>
              <a:tr h="239411">
                <a:tc>
                  <a:txBody>
                    <a:bodyPr/>
                    <a:lstStyle/>
                    <a:p>
                      <a:pPr>
                        <a:lnSpc>
                          <a:spcPct val="107000"/>
                        </a:lnSpc>
                      </a:pPr>
                      <a:endParaRPr lang="en-CA" sz="1400">
                        <a:effectLst/>
                        <a:latin typeface="Calibri" panose="020F0502020204030204" pitchFamily="34" charset="0"/>
                        <a:cs typeface="Arial" panose="020B0604020202020204" pitchFamily="34"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07000"/>
                        </a:lnSpc>
                      </a:pPr>
                      <a:endParaRPr lang="en-CA" sz="1400">
                        <a:effectLst/>
                        <a:latin typeface="Calibri" panose="020F0502020204030204" pitchFamily="34" charset="0"/>
                        <a:cs typeface="Arial" panose="020B0604020202020204" pitchFamily="34"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5363020"/>
                  </a:ext>
                </a:extLst>
              </a:tr>
              <a:tr h="239411">
                <a:tc gridSpan="2">
                  <a:txBody>
                    <a:bodyPr/>
                    <a:lstStyle/>
                    <a:p>
                      <a:pPr algn="ctr">
                        <a:lnSpc>
                          <a:spcPct val="107000"/>
                        </a:lnSpc>
                        <a:spcAft>
                          <a:spcPts val="0"/>
                        </a:spcAft>
                      </a:pPr>
                      <a:r>
                        <a:rPr lang="en-CA" sz="140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Demand Outputs </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CA"/>
                    </a:p>
                  </a:txBody>
                  <a:tcPr/>
                </a:tc>
                <a:extLst>
                  <a:ext uri="{0D108BD9-81ED-4DB2-BD59-A6C34878D82A}">
                    <a16:rowId xmlns:a16="http://schemas.microsoft.com/office/drawing/2014/main" val="1796317583"/>
                  </a:ext>
                </a:extLst>
              </a:tr>
              <a:tr h="239411">
                <a:tc>
                  <a:txBody>
                    <a:bodyPr/>
                    <a:lstStyle/>
                    <a:p>
                      <a:pPr algn="r">
                        <a:lnSpc>
                          <a:spcPct val="107000"/>
                        </a:lnSpc>
                        <a:spcAft>
                          <a:spcPts val="0"/>
                        </a:spcAft>
                      </a:pPr>
                      <a:r>
                        <a:rPr lang="en-CA" sz="140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 </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rgbClr val="70AD47"/>
                    </a:solidFill>
                  </a:tcPr>
                </a:tc>
                <a:tc>
                  <a:txBody>
                    <a:bodyPr/>
                    <a:lstStyle/>
                    <a:p>
                      <a:pPr algn="ctr">
                        <a:lnSpc>
                          <a:spcPct val="107000"/>
                        </a:lnSpc>
                        <a:spcAft>
                          <a:spcPts val="0"/>
                        </a:spcAft>
                      </a:pPr>
                      <a:r>
                        <a:rPr lang="en-CA" sz="140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User-Defined</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rgbClr val="70AD47"/>
                    </a:solidFill>
                  </a:tcPr>
                </a:tc>
                <a:extLst>
                  <a:ext uri="{0D108BD9-81ED-4DB2-BD59-A6C34878D82A}">
                    <a16:rowId xmlns:a16="http://schemas.microsoft.com/office/drawing/2014/main" val="1146584131"/>
                  </a:ext>
                </a:extLst>
              </a:tr>
              <a:tr h="239411">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Total Demand</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159915.4556</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1631254848"/>
                  </a:ext>
                </a:extLst>
              </a:tr>
              <a:tr h="239411">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Met Demand </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144545.4</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2759741453"/>
                  </a:ext>
                </a:extLst>
              </a:tr>
              <a:tr h="239411">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Unmet Demand</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CA" sz="14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15370.05560</a:t>
                      </a:r>
                      <a:endParaRPr lang="en-CA"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2208046078"/>
                  </a:ext>
                </a:extLst>
              </a:tr>
            </a:tbl>
          </a:graphicData>
        </a:graphic>
      </p:graphicFrame>
      <p:graphicFrame>
        <p:nvGraphicFramePr>
          <p:cNvPr id="7" name="Table 6">
            <a:extLst>
              <a:ext uri="{FF2B5EF4-FFF2-40B4-BE49-F238E27FC236}">
                <a16:creationId xmlns:a16="http://schemas.microsoft.com/office/drawing/2014/main" id="{D9BFC735-0D92-4F8E-89E2-24D29108D14E}"/>
              </a:ext>
            </a:extLst>
          </p:cNvPr>
          <p:cNvGraphicFramePr>
            <a:graphicFrameLocks noGrp="1"/>
          </p:cNvGraphicFramePr>
          <p:nvPr>
            <p:extLst>
              <p:ext uri="{D42A27DB-BD31-4B8C-83A1-F6EECF244321}">
                <p14:modId xmlns:p14="http://schemas.microsoft.com/office/powerpoint/2010/main" val="3231238753"/>
              </p:ext>
            </p:extLst>
          </p:nvPr>
        </p:nvGraphicFramePr>
        <p:xfrm>
          <a:off x="6568813" y="935530"/>
          <a:ext cx="4012766" cy="4814440"/>
        </p:xfrm>
        <a:graphic>
          <a:graphicData uri="http://schemas.openxmlformats.org/drawingml/2006/table">
            <a:tbl>
              <a:tblPr firstRow="1" firstCol="1" bandRow="1"/>
              <a:tblGrid>
                <a:gridCol w="1940472">
                  <a:extLst>
                    <a:ext uri="{9D8B030D-6E8A-4147-A177-3AD203B41FA5}">
                      <a16:colId xmlns:a16="http://schemas.microsoft.com/office/drawing/2014/main" val="4175836045"/>
                    </a:ext>
                  </a:extLst>
                </a:gridCol>
                <a:gridCol w="2072294">
                  <a:extLst>
                    <a:ext uri="{9D8B030D-6E8A-4147-A177-3AD203B41FA5}">
                      <a16:colId xmlns:a16="http://schemas.microsoft.com/office/drawing/2014/main" val="1236529430"/>
                    </a:ext>
                  </a:extLst>
                </a:gridCol>
              </a:tblGrid>
              <a:tr h="240722">
                <a:tc gridSpan="2">
                  <a:txBody>
                    <a:bodyPr/>
                    <a:lstStyle/>
                    <a:p>
                      <a:pPr algn="ctr">
                        <a:lnSpc>
                          <a:spcPct val="107000"/>
                        </a:lnSpc>
                        <a:spcAft>
                          <a:spcPts val="0"/>
                        </a:spcAft>
                      </a:pPr>
                      <a:r>
                        <a:rPr lang="en-CA" sz="1400" dirty="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Efficiency Outputs</a:t>
                      </a:r>
                      <a:endParaRPr lang="en-CA"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solidFill>
                      <a:srgbClr val="000000"/>
                    </a:solidFill>
                  </a:tcPr>
                </a:tc>
                <a:tc hMerge="1">
                  <a:txBody>
                    <a:bodyPr/>
                    <a:lstStyle/>
                    <a:p>
                      <a:endParaRPr lang="en-CA"/>
                    </a:p>
                  </a:txBody>
                  <a:tcPr/>
                </a:tc>
                <a:extLst>
                  <a:ext uri="{0D108BD9-81ED-4DB2-BD59-A6C34878D82A}">
                    <a16:rowId xmlns:a16="http://schemas.microsoft.com/office/drawing/2014/main" val="2690492775"/>
                  </a:ext>
                </a:extLst>
              </a:tr>
              <a:tr h="240722">
                <a:tc>
                  <a:txBody>
                    <a:bodyPr/>
                    <a:lstStyle/>
                    <a:p>
                      <a:pPr algn="r">
                        <a:lnSpc>
                          <a:spcPct val="107000"/>
                        </a:lnSpc>
                        <a:spcAft>
                          <a:spcPts val="0"/>
                        </a:spcAft>
                      </a:pPr>
                      <a:r>
                        <a:rPr lang="en-CA" sz="140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 </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solidFill>
                      <a:srgbClr val="70AD47"/>
                    </a:solidFill>
                  </a:tcPr>
                </a:tc>
                <a:tc>
                  <a:txBody>
                    <a:bodyPr/>
                    <a:lstStyle/>
                    <a:p>
                      <a:pPr algn="ctr">
                        <a:lnSpc>
                          <a:spcPct val="107000"/>
                        </a:lnSpc>
                        <a:spcAft>
                          <a:spcPts val="0"/>
                        </a:spcAft>
                      </a:pPr>
                      <a:r>
                        <a:rPr lang="en-CA" sz="140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User-Defined</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solidFill>
                      <a:srgbClr val="70AD47"/>
                    </a:solidFill>
                  </a:tcPr>
                </a:tc>
                <a:extLst>
                  <a:ext uri="{0D108BD9-81ED-4DB2-BD59-A6C34878D82A}">
                    <a16:rowId xmlns:a16="http://schemas.microsoft.com/office/drawing/2014/main" val="3801593164"/>
                  </a:ext>
                </a:extLst>
              </a:tr>
              <a:tr h="240722">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CT Utilization</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US" sz="1400">
                          <a:solidFill>
                            <a:srgbClr val="000000"/>
                          </a:solidFill>
                          <a:effectLst/>
                          <a:latin typeface="Calibri" panose="020F0502020204030204" pitchFamily="34" charset="0"/>
                          <a:ea typeface="Calibri" panose="020F0502020204030204" pitchFamily="34" charset="0"/>
                          <a:cs typeface="Arial" panose="020B0604020202020204" pitchFamily="34" charset="0"/>
                        </a:rPr>
                        <a:t>38.6%</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29697600"/>
                  </a:ext>
                </a:extLst>
              </a:tr>
              <a:tr h="240722">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O&amp;M Cost</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US" sz="1400">
                          <a:solidFill>
                            <a:srgbClr val="000000"/>
                          </a:solidFill>
                          <a:effectLst/>
                          <a:latin typeface="Calibri" panose="020F0502020204030204" pitchFamily="34" charset="0"/>
                          <a:ea typeface="Calibri" panose="020F0502020204030204" pitchFamily="34" charset="0"/>
                          <a:cs typeface="Arial" panose="020B0604020202020204" pitchFamily="34" charset="0"/>
                        </a:rPr>
                        <a:t> $  35,700,000.00 </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3616532868"/>
                  </a:ext>
                </a:extLst>
              </a:tr>
              <a:tr h="240722">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Installation Cost</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US" sz="1400">
                          <a:solidFill>
                            <a:srgbClr val="000000"/>
                          </a:solidFill>
                          <a:effectLst/>
                          <a:latin typeface="Calibri" panose="020F0502020204030204" pitchFamily="34" charset="0"/>
                          <a:ea typeface="Calibri" panose="020F0502020204030204" pitchFamily="34" charset="0"/>
                          <a:cs typeface="Arial" panose="020B0604020202020204" pitchFamily="34" charset="0"/>
                        </a:rPr>
                        <a:t> $  26,250,000.00 </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4138290369"/>
                  </a:ext>
                </a:extLst>
              </a:tr>
              <a:tr h="240722">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Exam Cost</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US" sz="1400">
                          <a:solidFill>
                            <a:srgbClr val="000000"/>
                          </a:solidFill>
                          <a:effectLst/>
                          <a:latin typeface="Calibri" panose="020F0502020204030204" pitchFamily="34" charset="0"/>
                          <a:ea typeface="Calibri" panose="020F0502020204030204" pitchFamily="34" charset="0"/>
                          <a:cs typeface="Arial" panose="020B0604020202020204" pitchFamily="34" charset="0"/>
                        </a:rPr>
                        <a:t> $    9,956,336.26 </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1307315464"/>
                  </a:ext>
                </a:extLst>
              </a:tr>
              <a:tr h="240722">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Total</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US" sz="1400">
                          <a:solidFill>
                            <a:srgbClr val="000000"/>
                          </a:solidFill>
                          <a:effectLst/>
                          <a:latin typeface="Calibri" panose="020F0502020204030204" pitchFamily="34" charset="0"/>
                          <a:ea typeface="Calibri" panose="020F0502020204030204" pitchFamily="34" charset="0"/>
                          <a:cs typeface="Arial" panose="020B0604020202020204" pitchFamily="34" charset="0"/>
                        </a:rPr>
                        <a:t> $  71,906,336.26 </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1351375343"/>
                  </a:ext>
                </a:extLst>
              </a:tr>
              <a:tr h="240722">
                <a:tc>
                  <a:txBody>
                    <a:bodyPr/>
                    <a:lstStyle/>
                    <a:p>
                      <a:pPr>
                        <a:lnSpc>
                          <a:spcPct val="107000"/>
                        </a:lnSpc>
                      </a:pPr>
                      <a:endParaRPr lang="en-CA" sz="1400">
                        <a:effectLst/>
                        <a:latin typeface="Calibri" panose="020F0502020204030204" pitchFamily="34" charset="0"/>
                        <a:cs typeface="Arial" panose="020B0604020202020204" pitchFamily="34"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07000"/>
                        </a:lnSpc>
                      </a:pPr>
                      <a:endParaRPr lang="en-CA" sz="1400">
                        <a:effectLst/>
                        <a:latin typeface="Calibri" panose="020F0502020204030204" pitchFamily="34" charset="0"/>
                        <a:cs typeface="Arial" panose="020B0604020202020204" pitchFamily="34"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4311768"/>
                  </a:ext>
                </a:extLst>
              </a:tr>
              <a:tr h="240722">
                <a:tc gridSpan="2">
                  <a:txBody>
                    <a:bodyPr/>
                    <a:lstStyle/>
                    <a:p>
                      <a:pPr algn="ctr">
                        <a:lnSpc>
                          <a:spcPct val="107000"/>
                        </a:lnSpc>
                        <a:spcAft>
                          <a:spcPts val="0"/>
                        </a:spcAft>
                      </a:pPr>
                      <a:r>
                        <a:rPr lang="en-CA" sz="140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Accessibility Outputs</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CA"/>
                    </a:p>
                  </a:txBody>
                  <a:tcPr/>
                </a:tc>
                <a:extLst>
                  <a:ext uri="{0D108BD9-81ED-4DB2-BD59-A6C34878D82A}">
                    <a16:rowId xmlns:a16="http://schemas.microsoft.com/office/drawing/2014/main" val="2051627887"/>
                  </a:ext>
                </a:extLst>
              </a:tr>
              <a:tr h="240722">
                <a:tc>
                  <a:txBody>
                    <a:bodyPr/>
                    <a:lstStyle/>
                    <a:p>
                      <a:pPr algn="r">
                        <a:lnSpc>
                          <a:spcPct val="107000"/>
                        </a:lnSpc>
                        <a:spcAft>
                          <a:spcPts val="0"/>
                        </a:spcAft>
                      </a:pPr>
                      <a:r>
                        <a:rPr lang="en-CA" sz="140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 </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rgbClr val="70AD47"/>
                    </a:solidFill>
                  </a:tcPr>
                </a:tc>
                <a:tc>
                  <a:txBody>
                    <a:bodyPr/>
                    <a:lstStyle/>
                    <a:p>
                      <a:pPr algn="ctr">
                        <a:lnSpc>
                          <a:spcPct val="107000"/>
                        </a:lnSpc>
                        <a:spcAft>
                          <a:spcPts val="0"/>
                        </a:spcAft>
                      </a:pPr>
                      <a:r>
                        <a:rPr lang="en-CA" sz="140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User-Defined</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rgbClr val="70AD47"/>
                    </a:solidFill>
                  </a:tcPr>
                </a:tc>
                <a:extLst>
                  <a:ext uri="{0D108BD9-81ED-4DB2-BD59-A6C34878D82A}">
                    <a16:rowId xmlns:a16="http://schemas.microsoft.com/office/drawing/2014/main" val="2701593621"/>
                  </a:ext>
                </a:extLst>
              </a:tr>
              <a:tr h="240722">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Pop. &lt; 45 mins</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US" sz="1400">
                          <a:solidFill>
                            <a:srgbClr val="000000"/>
                          </a:solidFill>
                          <a:effectLst/>
                          <a:latin typeface="Calibri" panose="020F0502020204030204" pitchFamily="34" charset="0"/>
                          <a:ea typeface="Calibri" panose="020F0502020204030204" pitchFamily="34" charset="0"/>
                          <a:cs typeface="Arial" panose="020B0604020202020204" pitchFamily="34" charset="0"/>
                        </a:rPr>
                        <a:t>66.9%</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107671264"/>
                  </a:ext>
                </a:extLst>
              </a:tr>
              <a:tr h="240722">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Pop. &lt; 60 mins</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US" sz="1400">
                          <a:solidFill>
                            <a:srgbClr val="000000"/>
                          </a:solidFill>
                          <a:effectLst/>
                          <a:latin typeface="Calibri" panose="020F0502020204030204" pitchFamily="34" charset="0"/>
                          <a:ea typeface="Calibri" panose="020F0502020204030204" pitchFamily="34" charset="0"/>
                          <a:cs typeface="Arial" panose="020B0604020202020204" pitchFamily="34" charset="0"/>
                        </a:rPr>
                        <a:t>72.7%</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3862494793"/>
                  </a:ext>
                </a:extLst>
              </a:tr>
              <a:tr h="240722">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Pop. &lt; 90 mins</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US" sz="1400">
                          <a:solidFill>
                            <a:srgbClr val="000000"/>
                          </a:solidFill>
                          <a:effectLst/>
                          <a:latin typeface="Calibri" panose="020F0502020204030204" pitchFamily="34" charset="0"/>
                          <a:ea typeface="Calibri" panose="020F0502020204030204" pitchFamily="34" charset="0"/>
                          <a:cs typeface="Arial" panose="020B0604020202020204" pitchFamily="34" charset="0"/>
                        </a:rPr>
                        <a:t>86.9%</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3088200931"/>
                  </a:ext>
                </a:extLst>
              </a:tr>
              <a:tr h="240722">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Pop. &lt; 120 mins</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US" sz="1400">
                          <a:solidFill>
                            <a:srgbClr val="000000"/>
                          </a:solidFill>
                          <a:effectLst/>
                          <a:latin typeface="Calibri" panose="020F0502020204030204" pitchFamily="34" charset="0"/>
                          <a:ea typeface="Calibri" panose="020F0502020204030204" pitchFamily="34" charset="0"/>
                          <a:cs typeface="Arial" panose="020B0604020202020204" pitchFamily="34" charset="0"/>
                        </a:rPr>
                        <a:t>94.9%</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845779299"/>
                  </a:ext>
                </a:extLst>
              </a:tr>
              <a:tr h="240722">
                <a:tc>
                  <a:txBody>
                    <a:bodyPr/>
                    <a:lstStyle/>
                    <a:p>
                      <a:pPr>
                        <a:lnSpc>
                          <a:spcPct val="107000"/>
                        </a:lnSpc>
                      </a:pPr>
                      <a:endParaRPr lang="en-CA" sz="1400">
                        <a:effectLst/>
                        <a:latin typeface="Calibri" panose="020F0502020204030204" pitchFamily="34" charset="0"/>
                        <a:cs typeface="Arial" panose="020B0604020202020204" pitchFamily="34"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nSpc>
                          <a:spcPct val="107000"/>
                        </a:lnSpc>
                      </a:pPr>
                      <a:endParaRPr lang="en-CA" sz="1400">
                        <a:effectLst/>
                        <a:latin typeface="Calibri" panose="020F0502020204030204" pitchFamily="34" charset="0"/>
                        <a:cs typeface="Arial" panose="020B0604020202020204" pitchFamily="34"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4035004"/>
                  </a:ext>
                </a:extLst>
              </a:tr>
              <a:tr h="240722">
                <a:tc gridSpan="2">
                  <a:txBody>
                    <a:bodyPr/>
                    <a:lstStyle/>
                    <a:p>
                      <a:pPr algn="ctr">
                        <a:lnSpc>
                          <a:spcPct val="107000"/>
                        </a:lnSpc>
                        <a:spcAft>
                          <a:spcPts val="0"/>
                        </a:spcAft>
                      </a:pPr>
                      <a:r>
                        <a:rPr lang="en-CA" sz="140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Demand Outputs </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hMerge="1">
                  <a:txBody>
                    <a:bodyPr/>
                    <a:lstStyle/>
                    <a:p>
                      <a:endParaRPr lang="en-CA"/>
                    </a:p>
                  </a:txBody>
                  <a:tcPr/>
                </a:tc>
                <a:extLst>
                  <a:ext uri="{0D108BD9-81ED-4DB2-BD59-A6C34878D82A}">
                    <a16:rowId xmlns:a16="http://schemas.microsoft.com/office/drawing/2014/main" val="2682758838"/>
                  </a:ext>
                </a:extLst>
              </a:tr>
              <a:tr h="240722">
                <a:tc>
                  <a:txBody>
                    <a:bodyPr/>
                    <a:lstStyle/>
                    <a:p>
                      <a:pPr algn="r">
                        <a:lnSpc>
                          <a:spcPct val="107000"/>
                        </a:lnSpc>
                        <a:spcAft>
                          <a:spcPts val="0"/>
                        </a:spcAft>
                      </a:pPr>
                      <a:r>
                        <a:rPr lang="en-CA" sz="140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 </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rgbClr val="70AD47"/>
                    </a:solidFill>
                  </a:tcPr>
                </a:tc>
                <a:tc>
                  <a:txBody>
                    <a:bodyPr/>
                    <a:lstStyle/>
                    <a:p>
                      <a:pPr algn="ctr">
                        <a:lnSpc>
                          <a:spcPct val="107000"/>
                        </a:lnSpc>
                        <a:spcAft>
                          <a:spcPts val="0"/>
                        </a:spcAft>
                      </a:pPr>
                      <a:r>
                        <a:rPr lang="en-CA" sz="1400">
                          <a:solidFill>
                            <a:srgbClr val="FFFFFF"/>
                          </a:solidFill>
                          <a:effectLst/>
                          <a:latin typeface="Calibri" panose="020F0502020204030204" pitchFamily="34" charset="0"/>
                          <a:ea typeface="Times New Roman" panose="02020603050405020304" pitchFamily="18" charset="0"/>
                          <a:cs typeface="Arial" panose="020B0604020202020204" pitchFamily="34" charset="0"/>
                        </a:rPr>
                        <a:t>User-Defined</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rgbClr val="70AD47"/>
                    </a:solidFill>
                  </a:tcPr>
                </a:tc>
                <a:extLst>
                  <a:ext uri="{0D108BD9-81ED-4DB2-BD59-A6C34878D82A}">
                    <a16:rowId xmlns:a16="http://schemas.microsoft.com/office/drawing/2014/main" val="1835795723"/>
                  </a:ext>
                </a:extLst>
              </a:tr>
              <a:tr h="240722">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Total Demand</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159915.4556</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1127654933"/>
                  </a:ext>
                </a:extLst>
              </a:tr>
              <a:tr h="240722">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Met Demand </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151728.7</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1086488675"/>
                  </a:ext>
                </a:extLst>
              </a:tr>
              <a:tr h="240722">
                <a:tc>
                  <a:txBody>
                    <a:bodyPr/>
                    <a:lstStyle/>
                    <a:p>
                      <a:pPr algn="r">
                        <a:lnSpc>
                          <a:spcPct val="107000"/>
                        </a:lnSpc>
                        <a:spcAft>
                          <a:spcPts val="0"/>
                        </a:spcAft>
                      </a:pPr>
                      <a:r>
                        <a:rPr lang="en-CA"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Unmet Demand</a:t>
                      </a:r>
                      <a:endParaRPr lang="en-CA" sz="16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tc>
                  <a:txBody>
                    <a:bodyPr/>
                    <a:lstStyle/>
                    <a:p>
                      <a:pPr algn="ctr">
                        <a:lnSpc>
                          <a:spcPct val="107000"/>
                        </a:lnSpc>
                        <a:spcAft>
                          <a:spcPts val="0"/>
                        </a:spcAft>
                      </a:pPr>
                      <a:r>
                        <a:rPr lang="en-CA" sz="14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8186.7556</a:t>
                      </a:r>
                      <a:endParaRPr lang="en-CA"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b">
                    <a:lnL>
                      <a:noFill/>
                    </a:lnL>
                    <a:lnR>
                      <a:noFill/>
                    </a:lnR>
                    <a:lnT>
                      <a:noFill/>
                    </a:lnT>
                    <a:lnB>
                      <a:noFill/>
                    </a:lnB>
                  </a:tcPr>
                </a:tc>
                <a:extLst>
                  <a:ext uri="{0D108BD9-81ED-4DB2-BD59-A6C34878D82A}">
                    <a16:rowId xmlns:a16="http://schemas.microsoft.com/office/drawing/2014/main" val="3525434808"/>
                  </a:ext>
                </a:extLst>
              </a:tr>
            </a:tbl>
          </a:graphicData>
        </a:graphic>
      </p:graphicFrame>
    </p:spTree>
    <p:extLst>
      <p:ext uri="{BB962C8B-B14F-4D97-AF65-F5344CB8AC3E}">
        <p14:creationId xmlns:p14="http://schemas.microsoft.com/office/powerpoint/2010/main" val="4110854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3A80721-22B2-482B-A838-7C57AAA1D3B6}"/>
              </a:ext>
            </a:extLst>
          </p:cNvPr>
          <p:cNvSpPr txBox="1">
            <a:spLocks/>
          </p:cNvSpPr>
          <p:nvPr/>
        </p:nvSpPr>
        <p:spPr>
          <a:xfrm>
            <a:off x="717752" y="409075"/>
            <a:ext cx="8087708" cy="7105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r>
              <a:rPr lang="en-CA" sz="2800" b="1"/>
              <a:t>RECOMMENDATIONS</a:t>
            </a:r>
            <a:endParaRPr lang="en-US"/>
          </a:p>
        </p:txBody>
      </p:sp>
      <p:sp>
        <p:nvSpPr>
          <p:cNvPr id="4" name="Content Placeholder 2">
            <a:extLst>
              <a:ext uri="{FF2B5EF4-FFF2-40B4-BE49-F238E27FC236}">
                <a16:creationId xmlns:a16="http://schemas.microsoft.com/office/drawing/2014/main" id="{B65E69A1-679C-45C4-B9AD-628B353903B5}"/>
              </a:ext>
            </a:extLst>
          </p:cNvPr>
          <p:cNvSpPr txBox="1">
            <a:spLocks/>
          </p:cNvSpPr>
          <p:nvPr/>
        </p:nvSpPr>
        <p:spPr>
          <a:xfrm>
            <a:off x="723021" y="1375912"/>
            <a:ext cx="5372979" cy="4924403"/>
          </a:xfrm>
          <a:prstGeom prst="rect">
            <a:avLst/>
          </a:prstGeom>
        </p:spPr>
        <p:txBody>
          <a:bodyPr vert="horz" lIns="91440" tIns="45720" rIns="91440" bIns="45720" rtlCol="0" anchor="t">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20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8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a:t>Studied cases provide RHA with a means for identifying what factors they want to balance in overall CT number selection</a:t>
            </a:r>
          </a:p>
          <a:p>
            <a:r>
              <a:rPr lang="en-US"/>
              <a:t>Selection of study depends on RHA’s desired outcome:</a:t>
            </a:r>
          </a:p>
          <a:p>
            <a:pPr lvl="1"/>
            <a:r>
              <a:rPr lang="en-US"/>
              <a:t>Minimizing travel times for entire regional population – Case Study 4 – 21 CTs</a:t>
            </a:r>
          </a:p>
          <a:p>
            <a:pPr lvl="1"/>
            <a:r>
              <a:rPr lang="en-US"/>
              <a:t>Balancing accessibility with cost – Case study 3 – 11 CTs</a:t>
            </a:r>
          </a:p>
          <a:p>
            <a:pPr lvl="1"/>
            <a:endParaRPr lang="en-US"/>
          </a:p>
          <a:p>
            <a:endParaRPr lang="en-US"/>
          </a:p>
          <a:p>
            <a:endParaRPr lang="en-US"/>
          </a:p>
        </p:txBody>
      </p:sp>
      <p:pic>
        <p:nvPicPr>
          <p:cNvPr id="1028" name="Picture 4" descr="scale, Balance, Balancing, Tools And Utensils, Balancing Scale ...">
            <a:extLst>
              <a:ext uri="{FF2B5EF4-FFF2-40B4-BE49-F238E27FC236}">
                <a16:creationId xmlns:a16="http://schemas.microsoft.com/office/drawing/2014/main" id="{EB438B8A-D44A-46E1-975F-FD2974379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188" y="1896757"/>
            <a:ext cx="3064485" cy="3064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571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188C4-59A5-404B-BAAE-7F35E758A2ED}"/>
              </a:ext>
            </a:extLst>
          </p:cNvPr>
          <p:cNvSpPr>
            <a:spLocks noGrp="1"/>
          </p:cNvSpPr>
          <p:nvPr>
            <p:ph type="ctrTitle"/>
          </p:nvPr>
        </p:nvSpPr>
        <p:spPr/>
        <p:txBody>
          <a:bodyPr/>
          <a:lstStyle/>
          <a:p>
            <a:r>
              <a:rPr lang="en-CA"/>
              <a:t>Questions?</a:t>
            </a:r>
          </a:p>
        </p:txBody>
      </p:sp>
    </p:spTree>
    <p:extLst>
      <p:ext uri="{BB962C8B-B14F-4D97-AF65-F5344CB8AC3E}">
        <p14:creationId xmlns:p14="http://schemas.microsoft.com/office/powerpoint/2010/main" val="294256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3A80721-22B2-482B-A838-7C57AAA1D3B6}"/>
              </a:ext>
            </a:extLst>
          </p:cNvPr>
          <p:cNvSpPr txBox="1">
            <a:spLocks/>
          </p:cNvSpPr>
          <p:nvPr/>
        </p:nvSpPr>
        <p:spPr>
          <a:xfrm>
            <a:off x="746506" y="49641"/>
            <a:ext cx="2609935" cy="7105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r>
              <a:rPr lang="en-CA" sz="2200" b="1"/>
              <a:t>APPENDIX</a:t>
            </a:r>
          </a:p>
        </p:txBody>
      </p:sp>
      <p:sp>
        <p:nvSpPr>
          <p:cNvPr id="11" name="TextBox 10">
            <a:extLst>
              <a:ext uri="{FF2B5EF4-FFF2-40B4-BE49-F238E27FC236}">
                <a16:creationId xmlns:a16="http://schemas.microsoft.com/office/drawing/2014/main" id="{B13D0FC0-0584-4CB5-AF7C-87016CDED190}"/>
              </a:ext>
            </a:extLst>
          </p:cNvPr>
          <p:cNvSpPr txBox="1"/>
          <p:nvPr/>
        </p:nvSpPr>
        <p:spPr>
          <a:xfrm>
            <a:off x="942257" y="6089350"/>
            <a:ext cx="55899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t>Case Study 5: </a:t>
            </a:r>
            <a:r>
              <a:rPr lang="en-US">
                <a:ea typeface="+mn-lt"/>
                <a:cs typeface="+mn-lt"/>
              </a:rPr>
              <a:t>Installing 24 CTs within region.</a:t>
            </a:r>
            <a:endParaRPr lang="en-US"/>
          </a:p>
        </p:txBody>
      </p:sp>
      <p:pic>
        <p:nvPicPr>
          <p:cNvPr id="2" name="Picture 2" descr="A screenshot of a cell phone&#10;&#10;Description generated with very high confidence">
            <a:extLst>
              <a:ext uri="{FF2B5EF4-FFF2-40B4-BE49-F238E27FC236}">
                <a16:creationId xmlns:a16="http://schemas.microsoft.com/office/drawing/2014/main" id="{A518EB31-0956-4300-9E12-E98749533407}"/>
              </a:ext>
            </a:extLst>
          </p:cNvPr>
          <p:cNvPicPr>
            <a:picLocks noChangeAspect="1"/>
          </p:cNvPicPr>
          <p:nvPr/>
        </p:nvPicPr>
        <p:blipFill>
          <a:blip r:embed="rId2"/>
          <a:stretch>
            <a:fillRect/>
          </a:stretch>
        </p:blipFill>
        <p:spPr>
          <a:xfrm>
            <a:off x="1503872" y="1015633"/>
            <a:ext cx="3692105" cy="5085526"/>
          </a:xfrm>
          <a:prstGeom prst="rect">
            <a:avLst/>
          </a:prstGeom>
        </p:spPr>
      </p:pic>
    </p:spTree>
    <p:extLst>
      <p:ext uri="{BB962C8B-B14F-4D97-AF65-F5344CB8AC3E}">
        <p14:creationId xmlns:p14="http://schemas.microsoft.com/office/powerpoint/2010/main" val="1937895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49C1-9669-457C-9E61-0F22C55C8C29}"/>
              </a:ext>
            </a:extLst>
          </p:cNvPr>
          <p:cNvSpPr>
            <a:spLocks noGrp="1"/>
          </p:cNvSpPr>
          <p:nvPr>
            <p:ph type="title"/>
          </p:nvPr>
        </p:nvSpPr>
        <p:spPr>
          <a:xfrm>
            <a:off x="723007" y="811924"/>
            <a:ext cx="3476296" cy="1600197"/>
          </a:xfrm>
        </p:spPr>
        <p:txBody>
          <a:bodyPr/>
          <a:lstStyle/>
          <a:p>
            <a:r>
              <a:rPr lang="en-CA"/>
              <a:t>Facility Location </a:t>
            </a:r>
          </a:p>
        </p:txBody>
      </p:sp>
      <p:sp>
        <p:nvSpPr>
          <p:cNvPr id="4" name="Text Placeholder 3">
            <a:extLst>
              <a:ext uri="{FF2B5EF4-FFF2-40B4-BE49-F238E27FC236}">
                <a16:creationId xmlns:a16="http://schemas.microsoft.com/office/drawing/2014/main" id="{4941BE30-57A7-4297-AE59-EE80498B42A7}"/>
              </a:ext>
            </a:extLst>
          </p:cNvPr>
          <p:cNvSpPr>
            <a:spLocks noGrp="1"/>
          </p:cNvSpPr>
          <p:nvPr>
            <p:ph type="body" sz="half" idx="2"/>
          </p:nvPr>
        </p:nvSpPr>
        <p:spPr>
          <a:xfrm>
            <a:off x="723900" y="2582926"/>
            <a:ext cx="5581250" cy="3840232"/>
          </a:xfrm>
        </p:spPr>
        <p:txBody>
          <a:bodyPr vert="horz" lIns="91440" tIns="45720" rIns="91440" bIns="45720" rtlCol="0" anchor="t">
            <a:normAutofit/>
          </a:bodyPr>
          <a:lstStyle/>
          <a:p>
            <a:r>
              <a:rPr lang="en-CA" sz="1800">
                <a:ea typeface="+mn-lt"/>
                <a:cs typeface="+mn-lt"/>
              </a:rPr>
              <a:t>The study of </a:t>
            </a:r>
            <a:r>
              <a:rPr lang="en-CA" sz="1800" b="1">
                <a:ea typeface="+mn-lt"/>
                <a:cs typeface="+mn-lt"/>
              </a:rPr>
              <a:t>facility location problems</a:t>
            </a:r>
            <a:r>
              <a:rPr lang="en-CA" sz="1800">
                <a:ea typeface="+mn-lt"/>
                <a:cs typeface="+mn-lt"/>
              </a:rPr>
              <a:t> (FLP), also known as location analysis, is a branch of </a:t>
            </a:r>
            <a:r>
              <a:rPr lang="en-CA" sz="1800">
                <a:ea typeface="+mn-lt"/>
                <a:cs typeface="+mn-lt"/>
                <a:hlinkClick r:id="rId3"/>
              </a:rPr>
              <a:t>operations research</a:t>
            </a:r>
            <a:r>
              <a:rPr lang="en-CA" sz="1800">
                <a:ea typeface="+mn-lt"/>
                <a:cs typeface="+mn-lt"/>
              </a:rPr>
              <a:t> and </a:t>
            </a:r>
            <a:r>
              <a:rPr lang="en-CA" sz="1800">
                <a:ea typeface="+mn-lt"/>
                <a:cs typeface="+mn-lt"/>
                <a:hlinkClick r:id="rId4"/>
              </a:rPr>
              <a:t>computational geometry</a:t>
            </a:r>
            <a:r>
              <a:rPr lang="en-CA" sz="1800">
                <a:ea typeface="+mn-lt"/>
                <a:cs typeface="+mn-lt"/>
              </a:rPr>
              <a:t> concerned with the </a:t>
            </a:r>
            <a:r>
              <a:rPr lang="en-CA" sz="1800" b="1">
                <a:ea typeface="+mn-lt"/>
                <a:cs typeface="+mn-lt"/>
              </a:rPr>
              <a:t>optimal placement of facilities </a:t>
            </a:r>
            <a:r>
              <a:rPr lang="en-CA" sz="1800">
                <a:ea typeface="+mn-lt"/>
                <a:cs typeface="+mn-lt"/>
              </a:rPr>
              <a:t>to </a:t>
            </a:r>
            <a:r>
              <a:rPr lang="en-CA" sz="1800" b="1">
                <a:ea typeface="+mn-lt"/>
                <a:cs typeface="+mn-lt"/>
              </a:rPr>
              <a:t>minimize costs</a:t>
            </a:r>
            <a:r>
              <a:rPr lang="en-CA" sz="1800">
                <a:ea typeface="+mn-lt"/>
                <a:cs typeface="+mn-lt"/>
              </a:rPr>
              <a:t>.</a:t>
            </a:r>
          </a:p>
          <a:p>
            <a:pPr>
              <a:lnSpc>
                <a:spcPct val="112999"/>
              </a:lnSpc>
            </a:pPr>
            <a:endParaRPr lang="en-CA" sz="1800"/>
          </a:p>
          <a:p>
            <a:pPr>
              <a:lnSpc>
                <a:spcPct val="112999"/>
              </a:lnSpc>
            </a:pPr>
            <a:r>
              <a:rPr lang="en-CA" sz="1800">
                <a:ea typeface="+mn-lt"/>
                <a:cs typeface="+mn-lt"/>
              </a:rPr>
              <a:t>To solve FLPs, we can use Integer Programming; a decision making method that uses integers.</a:t>
            </a:r>
            <a:endParaRPr lang="en-CA" sz="1800"/>
          </a:p>
          <a:p>
            <a:pPr>
              <a:lnSpc>
                <a:spcPct val="112999"/>
              </a:lnSpc>
            </a:pPr>
            <a:endParaRPr lang="en-CA" sz="1800"/>
          </a:p>
          <a:p>
            <a:pPr>
              <a:lnSpc>
                <a:spcPct val="112999"/>
              </a:lnSpc>
            </a:pPr>
            <a:endParaRPr lang="en-CA" sz="1800"/>
          </a:p>
        </p:txBody>
      </p:sp>
      <p:sp>
        <p:nvSpPr>
          <p:cNvPr id="8" name="Title 1">
            <a:extLst>
              <a:ext uri="{FF2B5EF4-FFF2-40B4-BE49-F238E27FC236}">
                <a16:creationId xmlns:a16="http://schemas.microsoft.com/office/drawing/2014/main" id="{3E29C5B0-F7A8-4EDA-9ABD-6EAD62BFEAA0}"/>
              </a:ext>
            </a:extLst>
          </p:cNvPr>
          <p:cNvSpPr txBox="1">
            <a:spLocks/>
          </p:cNvSpPr>
          <p:nvPr/>
        </p:nvSpPr>
        <p:spPr>
          <a:xfrm>
            <a:off x="717752" y="-178676"/>
            <a:ext cx="6025054" cy="16001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r>
              <a:rPr lang="en-CA" b="1"/>
              <a:t>PROBLEM DESCRIPTION </a:t>
            </a:r>
          </a:p>
        </p:txBody>
      </p:sp>
      <p:pic>
        <p:nvPicPr>
          <p:cNvPr id="7" name="Picture 8" descr="A picture containing clock, building, man, flower&#10;&#10;Description generated with very high confidence">
            <a:extLst>
              <a:ext uri="{FF2B5EF4-FFF2-40B4-BE49-F238E27FC236}">
                <a16:creationId xmlns:a16="http://schemas.microsoft.com/office/drawing/2014/main" id="{FD06EA86-7733-47CF-86EA-12714AABE5C2}"/>
              </a:ext>
            </a:extLst>
          </p:cNvPr>
          <p:cNvPicPr>
            <a:picLocks noChangeAspect="1"/>
          </p:cNvPicPr>
          <p:nvPr/>
        </p:nvPicPr>
        <p:blipFill>
          <a:blip r:embed="rId5"/>
          <a:stretch>
            <a:fillRect/>
          </a:stretch>
        </p:blipFill>
        <p:spPr>
          <a:xfrm>
            <a:off x="6650966" y="2250028"/>
            <a:ext cx="3807124" cy="3004925"/>
          </a:xfrm>
          <a:prstGeom prst="rect">
            <a:avLst/>
          </a:prstGeom>
        </p:spPr>
      </p:pic>
    </p:spTree>
    <p:extLst>
      <p:ext uri="{BB962C8B-B14F-4D97-AF65-F5344CB8AC3E}">
        <p14:creationId xmlns:p14="http://schemas.microsoft.com/office/powerpoint/2010/main" val="4035340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E43CEE-5748-4656-AC18-5F6CE2A93C87}"/>
              </a:ext>
            </a:extLst>
          </p:cNvPr>
          <p:cNvSpPr>
            <a:spLocks noGrp="1"/>
          </p:cNvSpPr>
          <p:nvPr>
            <p:ph idx="1"/>
          </p:nvPr>
        </p:nvSpPr>
        <p:spPr>
          <a:xfrm>
            <a:off x="710876" y="1618593"/>
            <a:ext cx="10087373" cy="5486400"/>
          </a:xfrm>
        </p:spPr>
        <p:txBody>
          <a:bodyPr vert="horz" lIns="91440" tIns="45720" rIns="91440" bIns="45720" rtlCol="0" anchor="t">
            <a:normAutofit/>
          </a:bodyPr>
          <a:lstStyle/>
          <a:p>
            <a:pPr marL="0" indent="0" algn="just">
              <a:buNone/>
            </a:pPr>
            <a:endParaRPr lang="en-CA"/>
          </a:p>
          <a:p>
            <a:pPr marL="383540" indent="-383540"/>
            <a:r>
              <a:rPr lang="en-CA">
                <a:ea typeface="+mn-lt"/>
                <a:cs typeface="+mn-lt"/>
              </a:rPr>
              <a:t>Resource distribution for CT scans is uneven across census tracts in Tolana Province. Regional health authority (RHA) for Tolana Province aims to improve CT access.</a:t>
            </a:r>
          </a:p>
          <a:p>
            <a:pPr marL="383540" indent="-383540"/>
            <a:r>
              <a:rPr lang="en-CA" b="1">
                <a:ea typeface="+mn-lt"/>
                <a:cs typeface="+mn-lt"/>
              </a:rPr>
              <a:t>Tolana Province: </a:t>
            </a:r>
            <a:r>
              <a:rPr lang="en-CA">
                <a:ea typeface="+mn-lt"/>
                <a:cs typeface="+mn-lt"/>
              </a:rPr>
              <a:t>959 census tracts, about 2,000-4,000 inhabitants each</a:t>
            </a:r>
          </a:p>
          <a:p>
            <a:pPr marL="383540" indent="-383540"/>
            <a:r>
              <a:rPr lang="en-CA">
                <a:ea typeface="+mn-lt"/>
                <a:cs typeface="+mn-lt"/>
              </a:rPr>
              <a:t>RHA hopes to install new CT machines at hospitals for 90% of the population to be within 120 minutes of a CT, through to 2029.</a:t>
            </a:r>
          </a:p>
          <a:p>
            <a:pPr marL="0" indent="0">
              <a:buNone/>
            </a:pPr>
            <a:endParaRPr lang="en-CA"/>
          </a:p>
          <a:p>
            <a:pPr marL="383540" indent="-383540" algn="just"/>
            <a:endParaRPr lang="en-CA">
              <a:ea typeface="+mn-lt"/>
              <a:cs typeface="+mn-lt"/>
            </a:endParaRPr>
          </a:p>
          <a:p>
            <a:pPr marL="0" indent="0" algn="just">
              <a:buNone/>
            </a:pPr>
            <a:endParaRPr lang="en-CA"/>
          </a:p>
        </p:txBody>
      </p:sp>
      <p:sp>
        <p:nvSpPr>
          <p:cNvPr id="8" name="Title 1">
            <a:extLst>
              <a:ext uri="{FF2B5EF4-FFF2-40B4-BE49-F238E27FC236}">
                <a16:creationId xmlns:a16="http://schemas.microsoft.com/office/drawing/2014/main" id="{3E29C5B0-F7A8-4EDA-9ABD-6EAD62BFEAA0}"/>
              </a:ext>
            </a:extLst>
          </p:cNvPr>
          <p:cNvSpPr txBox="1">
            <a:spLocks/>
          </p:cNvSpPr>
          <p:nvPr/>
        </p:nvSpPr>
        <p:spPr>
          <a:xfrm>
            <a:off x="717752" y="-178676"/>
            <a:ext cx="6025054" cy="16001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r>
              <a:rPr lang="en-CA" b="1"/>
              <a:t>PROBLEM DESCRIPTION </a:t>
            </a:r>
          </a:p>
        </p:txBody>
      </p:sp>
    </p:spTree>
    <p:extLst>
      <p:ext uri="{BB962C8B-B14F-4D97-AF65-F5344CB8AC3E}">
        <p14:creationId xmlns:p14="http://schemas.microsoft.com/office/powerpoint/2010/main" val="1220157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49C1-9669-457C-9E61-0F22C55C8C29}"/>
              </a:ext>
            </a:extLst>
          </p:cNvPr>
          <p:cNvSpPr>
            <a:spLocks noGrp="1"/>
          </p:cNvSpPr>
          <p:nvPr>
            <p:ph type="title"/>
          </p:nvPr>
        </p:nvSpPr>
        <p:spPr>
          <a:xfrm>
            <a:off x="841248" y="917027"/>
            <a:ext cx="3476296" cy="1600197"/>
          </a:xfrm>
        </p:spPr>
        <p:txBody>
          <a:bodyPr/>
          <a:lstStyle/>
          <a:p>
            <a:r>
              <a:rPr lang="en-CA" b="1"/>
              <a:t>OBJECTIVE</a:t>
            </a:r>
            <a:r>
              <a:rPr lang="en-CA"/>
              <a:t> </a:t>
            </a:r>
          </a:p>
        </p:txBody>
      </p:sp>
      <p:sp>
        <p:nvSpPr>
          <p:cNvPr id="6" name="Text Placeholder 5">
            <a:extLst>
              <a:ext uri="{FF2B5EF4-FFF2-40B4-BE49-F238E27FC236}">
                <a16:creationId xmlns:a16="http://schemas.microsoft.com/office/drawing/2014/main" id="{157EC70D-B7D0-405E-A0D9-D668D3DC3818}"/>
              </a:ext>
            </a:extLst>
          </p:cNvPr>
          <p:cNvSpPr>
            <a:spLocks noGrp="1"/>
          </p:cNvSpPr>
          <p:nvPr>
            <p:ph type="body" sz="half" idx="2"/>
          </p:nvPr>
        </p:nvSpPr>
        <p:spPr>
          <a:xfrm>
            <a:off x="841248" y="2638389"/>
            <a:ext cx="9808779" cy="3271346"/>
          </a:xfrm>
        </p:spPr>
        <p:txBody>
          <a:bodyPr vert="horz" lIns="91440" tIns="45720" rIns="91440" bIns="45720" rtlCol="0" anchor="t">
            <a:normAutofit/>
          </a:bodyPr>
          <a:lstStyle/>
          <a:p>
            <a:pPr>
              <a:lnSpc>
                <a:spcPct val="113999"/>
              </a:lnSpc>
            </a:pPr>
            <a:r>
              <a:rPr lang="en-CA" sz="2600">
                <a:ea typeface="+mn-lt"/>
                <a:cs typeface="+mn-lt"/>
              </a:rPr>
              <a:t>Build an Excel-based DSS that helps determine the number of new CT machines to be installed at each hospital and allows the user to manually specify the number of CTs in total to be installed.</a:t>
            </a:r>
            <a:endParaRPr lang="en-US" sz="2600"/>
          </a:p>
        </p:txBody>
      </p:sp>
    </p:spTree>
    <p:extLst>
      <p:ext uri="{BB962C8B-B14F-4D97-AF65-F5344CB8AC3E}">
        <p14:creationId xmlns:p14="http://schemas.microsoft.com/office/powerpoint/2010/main" val="2818116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D2B49-E7F9-41C4-AD74-BD4FF58D8BAA}"/>
              </a:ext>
            </a:extLst>
          </p:cNvPr>
          <p:cNvSpPr>
            <a:spLocks noGrp="1"/>
          </p:cNvSpPr>
          <p:nvPr>
            <p:ph idx="1"/>
          </p:nvPr>
        </p:nvSpPr>
        <p:spPr>
          <a:xfrm>
            <a:off x="720543" y="1500353"/>
            <a:ext cx="9889066" cy="5696606"/>
          </a:xfrm>
        </p:spPr>
        <p:txBody>
          <a:bodyPr vert="horz" lIns="91440" tIns="45720" rIns="91440" bIns="45720" rtlCol="0" anchor="t">
            <a:normAutofit/>
          </a:bodyPr>
          <a:lstStyle/>
          <a:p>
            <a:pPr marL="383540" indent="-383540"/>
            <a:endParaRPr lang="en-US">
              <a:ea typeface="+mn-lt"/>
              <a:cs typeface="+mn-lt"/>
            </a:endParaRPr>
          </a:p>
          <a:p>
            <a:pPr marL="383540" indent="-383540"/>
            <a:r>
              <a:rPr lang="en-US">
                <a:ea typeface="+mn-lt"/>
                <a:cs typeface="+mn-lt"/>
              </a:rPr>
              <a:t>Each tract has roughly 2000-4000 residents.</a:t>
            </a:r>
          </a:p>
          <a:p>
            <a:pPr marL="383540" indent="-383540"/>
            <a:r>
              <a:rPr lang="en-US">
                <a:ea typeface="+mn-lt"/>
                <a:cs typeface="+mn-lt"/>
              </a:rPr>
              <a:t>The demand for the following 10 years (from 2020-2029) will be deduced using forecasting.</a:t>
            </a:r>
            <a:endParaRPr lang="en-US"/>
          </a:p>
          <a:p>
            <a:pPr marL="383540" indent="-383540"/>
            <a:r>
              <a:rPr lang="en-US">
                <a:ea typeface="+mn-lt"/>
                <a:cs typeface="+mn-lt"/>
              </a:rPr>
              <a:t>There is no constraint on the budget with regards to the number of CT machines that can be installed.</a:t>
            </a:r>
          </a:p>
          <a:p>
            <a:pPr marL="383540" indent="-383540"/>
            <a:r>
              <a:rPr lang="en-US">
                <a:ea typeface="+mn-lt"/>
                <a:cs typeface="+mn-lt"/>
              </a:rPr>
              <a:t>Census tracts with zero demand are considered "satisfied" and therefore the forecasted demand for those tracts will be zero therefore are not dropped  from the optimization model.</a:t>
            </a:r>
            <a:endParaRPr lang="en-US"/>
          </a:p>
        </p:txBody>
      </p:sp>
      <p:sp>
        <p:nvSpPr>
          <p:cNvPr id="6" name="Title 1">
            <a:extLst>
              <a:ext uri="{FF2B5EF4-FFF2-40B4-BE49-F238E27FC236}">
                <a16:creationId xmlns:a16="http://schemas.microsoft.com/office/drawing/2014/main" id="{DAAF0E3B-CA01-47DE-B212-92D1F5E5CCAB}"/>
              </a:ext>
            </a:extLst>
          </p:cNvPr>
          <p:cNvSpPr txBox="1">
            <a:spLocks/>
          </p:cNvSpPr>
          <p:nvPr/>
        </p:nvSpPr>
        <p:spPr>
          <a:xfrm>
            <a:off x="717752" y="-178676"/>
            <a:ext cx="8087708" cy="16001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r>
              <a:rPr lang="en-CA" b="1"/>
              <a:t>PROBLEM ASSUMPTIONS</a:t>
            </a:r>
          </a:p>
        </p:txBody>
      </p:sp>
    </p:spTree>
    <p:extLst>
      <p:ext uri="{BB962C8B-B14F-4D97-AF65-F5344CB8AC3E}">
        <p14:creationId xmlns:p14="http://schemas.microsoft.com/office/powerpoint/2010/main" val="3687250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68D47B-79DD-416F-99AA-FE74EC5DBA33}"/>
              </a:ext>
            </a:extLst>
          </p:cNvPr>
          <p:cNvSpPr txBox="1">
            <a:spLocks/>
          </p:cNvSpPr>
          <p:nvPr/>
        </p:nvSpPr>
        <p:spPr>
          <a:xfrm>
            <a:off x="717752" y="-624374"/>
            <a:ext cx="8087708" cy="16001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r>
              <a:rPr lang="en-CA" sz="2800" b="1"/>
              <a:t>DATA PREPARATION </a:t>
            </a:r>
          </a:p>
        </p:txBody>
      </p:sp>
      <p:pic>
        <p:nvPicPr>
          <p:cNvPr id="11" name="Picture 11" descr="A close up of text on a white background&#10;&#10;Description generated with high confidence">
            <a:extLst>
              <a:ext uri="{FF2B5EF4-FFF2-40B4-BE49-F238E27FC236}">
                <a16:creationId xmlns:a16="http://schemas.microsoft.com/office/drawing/2014/main" id="{32C31230-14DC-4171-B594-C59C9BFFC8BC}"/>
              </a:ext>
            </a:extLst>
          </p:cNvPr>
          <p:cNvPicPr>
            <a:picLocks noChangeAspect="1"/>
          </p:cNvPicPr>
          <p:nvPr/>
        </p:nvPicPr>
        <p:blipFill>
          <a:blip r:embed="rId3"/>
          <a:stretch>
            <a:fillRect/>
          </a:stretch>
        </p:blipFill>
        <p:spPr>
          <a:xfrm>
            <a:off x="1928003" y="3054273"/>
            <a:ext cx="7382625" cy="3803402"/>
          </a:xfrm>
          <a:prstGeom prst="rect">
            <a:avLst/>
          </a:prstGeom>
        </p:spPr>
      </p:pic>
      <p:sp>
        <p:nvSpPr>
          <p:cNvPr id="14" name="Text Placeholder 5">
            <a:extLst>
              <a:ext uri="{FF2B5EF4-FFF2-40B4-BE49-F238E27FC236}">
                <a16:creationId xmlns:a16="http://schemas.microsoft.com/office/drawing/2014/main" id="{58077D6C-2B46-4A38-8F4A-93B1D104FD37}"/>
              </a:ext>
            </a:extLst>
          </p:cNvPr>
          <p:cNvSpPr txBox="1">
            <a:spLocks/>
          </p:cNvSpPr>
          <p:nvPr/>
        </p:nvSpPr>
        <p:spPr>
          <a:xfrm>
            <a:off x="7281097" y="464780"/>
            <a:ext cx="3633952" cy="500483"/>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800"/>
              </a:spcBef>
              <a:spcAft>
                <a:spcPts val="200"/>
              </a:spcAft>
              <a:buClr>
                <a:schemeClr val="accent1"/>
              </a:buClr>
              <a:buSzPct val="80000"/>
              <a:buFont typeface="Arial" pitchFamily="34" charset="0"/>
              <a:buNone/>
              <a:defRPr sz="1300" kern="1200" spc="10" baseline="0">
                <a:solidFill>
                  <a:schemeClr val="tx1"/>
                </a:solidFill>
                <a:latin typeface="+mn-lt"/>
                <a:ea typeface="+mn-ea"/>
                <a:cs typeface="+mn-cs"/>
              </a:defRPr>
            </a:lvl1pPr>
            <a:lvl2pPr marL="457200" indent="0" algn="l" defTabSz="914400" rtl="0" eaLnBrk="1" latinLnBrk="0" hangingPunct="1">
              <a:lnSpc>
                <a:spcPct val="90000"/>
              </a:lnSpc>
              <a:spcBef>
                <a:spcPts val="300"/>
              </a:spcBef>
              <a:spcAft>
                <a:spcPts val="300"/>
              </a:spcAft>
              <a:buClr>
                <a:schemeClr val="accent1"/>
              </a:buClr>
              <a:buFont typeface="Wingdings 2" pitchFamily="18" charset="2"/>
              <a:buNone/>
              <a:defRPr sz="1200" kern="1200">
                <a:solidFill>
                  <a:schemeClr val="tx1">
                    <a:lumMod val="85000"/>
                    <a:lumOff val="15000"/>
                  </a:schemeClr>
                </a:solidFill>
                <a:latin typeface="+mn-lt"/>
                <a:ea typeface="+mn-ea"/>
                <a:cs typeface="+mn-cs"/>
              </a:defRPr>
            </a:lvl2pPr>
            <a:lvl3pPr marL="914400" indent="0" algn="l" defTabSz="914400" rtl="0" eaLnBrk="1" latinLnBrk="0" hangingPunct="1">
              <a:lnSpc>
                <a:spcPct val="90000"/>
              </a:lnSpc>
              <a:spcBef>
                <a:spcPts val="300"/>
              </a:spcBef>
              <a:spcAft>
                <a:spcPts val="300"/>
              </a:spcAft>
              <a:buClr>
                <a:schemeClr val="accent1"/>
              </a:buClr>
              <a:buFont typeface="Wingdings 2" pitchFamily="18" charset="2"/>
              <a:buNone/>
              <a:defRPr sz="1000" kern="1200">
                <a:solidFill>
                  <a:schemeClr val="tx1">
                    <a:lumMod val="85000"/>
                    <a:lumOff val="15000"/>
                  </a:schemeClr>
                </a:solidFill>
                <a:latin typeface="+mn-lt"/>
                <a:ea typeface="+mn-ea"/>
                <a:cs typeface="+mn-cs"/>
              </a:defRPr>
            </a:lvl3pPr>
            <a:lvl4pPr marL="13716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4pPr>
            <a:lvl5pPr marL="18288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5pPr>
            <a:lvl6pPr marL="22860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6pPr>
            <a:lvl7pPr marL="27432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7pPr>
            <a:lvl8pPr marL="32004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8pPr>
            <a:lvl9pPr marL="36576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9pPr>
          </a:lstStyle>
          <a:p>
            <a:pPr>
              <a:lnSpc>
                <a:spcPct val="113999"/>
              </a:lnSpc>
            </a:pPr>
            <a:r>
              <a:rPr lang="en-CA" sz="1800"/>
              <a:t>(Demand growth rate trend)</a:t>
            </a:r>
          </a:p>
        </p:txBody>
      </p:sp>
      <p:pic>
        <p:nvPicPr>
          <p:cNvPr id="21" name="Picture 21">
            <a:extLst>
              <a:ext uri="{FF2B5EF4-FFF2-40B4-BE49-F238E27FC236}">
                <a16:creationId xmlns:a16="http://schemas.microsoft.com/office/drawing/2014/main" id="{BE646622-5857-44CB-AC43-48AA83538DEC}"/>
              </a:ext>
            </a:extLst>
          </p:cNvPr>
          <p:cNvPicPr>
            <a:picLocks noChangeAspect="1"/>
          </p:cNvPicPr>
          <p:nvPr/>
        </p:nvPicPr>
        <p:blipFill>
          <a:blip r:embed="rId4"/>
          <a:stretch>
            <a:fillRect/>
          </a:stretch>
        </p:blipFill>
        <p:spPr>
          <a:xfrm>
            <a:off x="6364318" y="4455544"/>
            <a:ext cx="1504950" cy="304800"/>
          </a:xfrm>
          <a:prstGeom prst="rect">
            <a:avLst/>
          </a:prstGeom>
        </p:spPr>
      </p:pic>
      <p:graphicFrame>
        <p:nvGraphicFramePr>
          <p:cNvPr id="24" name="Table 23">
            <a:extLst>
              <a:ext uri="{FF2B5EF4-FFF2-40B4-BE49-F238E27FC236}">
                <a16:creationId xmlns:a16="http://schemas.microsoft.com/office/drawing/2014/main" id="{A596C313-A033-4F10-9F5F-BA69E2D06F49}"/>
              </a:ext>
            </a:extLst>
          </p:cNvPr>
          <p:cNvGraphicFramePr>
            <a:graphicFrameLocks noGrp="1"/>
          </p:cNvGraphicFramePr>
          <p:nvPr>
            <p:extLst>
              <p:ext uri="{D42A27DB-BD31-4B8C-83A1-F6EECF244321}">
                <p14:modId xmlns:p14="http://schemas.microsoft.com/office/powerpoint/2010/main" val="1855707668"/>
              </p:ext>
            </p:extLst>
          </p:nvPr>
        </p:nvGraphicFramePr>
        <p:xfrm>
          <a:off x="1653397" y="1207698"/>
          <a:ext cx="8140379" cy="1519579"/>
        </p:xfrm>
        <a:graphic>
          <a:graphicData uri="http://schemas.openxmlformats.org/drawingml/2006/table">
            <a:tbl>
              <a:tblPr firstRow="1" bandRow="1">
                <a:tableStyleId>{5C22544A-7EE6-4342-B048-85BDC9FD1C3A}</a:tableStyleId>
              </a:tblPr>
              <a:tblGrid>
                <a:gridCol w="930133">
                  <a:extLst>
                    <a:ext uri="{9D8B030D-6E8A-4147-A177-3AD203B41FA5}">
                      <a16:colId xmlns:a16="http://schemas.microsoft.com/office/drawing/2014/main" val="1571495648"/>
                    </a:ext>
                  </a:extLst>
                </a:gridCol>
                <a:gridCol w="781315">
                  <a:extLst>
                    <a:ext uri="{9D8B030D-6E8A-4147-A177-3AD203B41FA5}">
                      <a16:colId xmlns:a16="http://schemas.microsoft.com/office/drawing/2014/main" val="3081001571"/>
                    </a:ext>
                  </a:extLst>
                </a:gridCol>
                <a:gridCol w="712223">
                  <a:extLst>
                    <a:ext uri="{9D8B030D-6E8A-4147-A177-3AD203B41FA5}">
                      <a16:colId xmlns:a16="http://schemas.microsoft.com/office/drawing/2014/main" val="2383169012"/>
                    </a:ext>
                  </a:extLst>
                </a:gridCol>
                <a:gridCol w="816673">
                  <a:extLst>
                    <a:ext uri="{9D8B030D-6E8A-4147-A177-3AD203B41FA5}">
                      <a16:colId xmlns:a16="http://schemas.microsoft.com/office/drawing/2014/main" val="2764154368"/>
                    </a:ext>
                  </a:extLst>
                </a:gridCol>
                <a:gridCol w="833885">
                  <a:extLst>
                    <a:ext uri="{9D8B030D-6E8A-4147-A177-3AD203B41FA5}">
                      <a16:colId xmlns:a16="http://schemas.microsoft.com/office/drawing/2014/main" val="2311038799"/>
                    </a:ext>
                  </a:extLst>
                </a:gridCol>
                <a:gridCol w="819509">
                  <a:extLst>
                    <a:ext uri="{9D8B030D-6E8A-4147-A177-3AD203B41FA5}">
                      <a16:colId xmlns:a16="http://schemas.microsoft.com/office/drawing/2014/main" val="859140103"/>
                    </a:ext>
                  </a:extLst>
                </a:gridCol>
                <a:gridCol w="796622">
                  <a:extLst>
                    <a:ext uri="{9D8B030D-6E8A-4147-A177-3AD203B41FA5}">
                      <a16:colId xmlns:a16="http://schemas.microsoft.com/office/drawing/2014/main" val="824688582"/>
                    </a:ext>
                  </a:extLst>
                </a:gridCol>
                <a:gridCol w="816673">
                  <a:extLst>
                    <a:ext uri="{9D8B030D-6E8A-4147-A177-3AD203B41FA5}">
                      <a16:colId xmlns:a16="http://schemas.microsoft.com/office/drawing/2014/main" val="385915095"/>
                    </a:ext>
                  </a:extLst>
                </a:gridCol>
                <a:gridCol w="816673">
                  <a:extLst>
                    <a:ext uri="{9D8B030D-6E8A-4147-A177-3AD203B41FA5}">
                      <a16:colId xmlns:a16="http://schemas.microsoft.com/office/drawing/2014/main" val="1104617469"/>
                    </a:ext>
                  </a:extLst>
                </a:gridCol>
                <a:gridCol w="816673">
                  <a:extLst>
                    <a:ext uri="{9D8B030D-6E8A-4147-A177-3AD203B41FA5}">
                      <a16:colId xmlns:a16="http://schemas.microsoft.com/office/drawing/2014/main" val="2731623322"/>
                    </a:ext>
                  </a:extLst>
                </a:gridCol>
              </a:tblGrid>
              <a:tr h="440703">
                <a:tc>
                  <a:txBody>
                    <a:bodyPr/>
                    <a:lstStyle/>
                    <a:p>
                      <a:pPr algn="just" rtl="0" fontAlgn="base"/>
                      <a:r>
                        <a:rPr lang="en-US" sz="1400">
                          <a:effectLst/>
                        </a:rPr>
                        <a:t>Years </a:t>
                      </a:r>
                    </a:p>
                  </a:txBody>
                  <a:tcPr/>
                </a:tc>
                <a:tc>
                  <a:txBody>
                    <a:bodyPr/>
                    <a:lstStyle/>
                    <a:p>
                      <a:pPr algn="ctr" rtl="0" fontAlgn="base"/>
                      <a:r>
                        <a:rPr lang="en-US" sz="1400">
                          <a:effectLst/>
                        </a:rPr>
                        <a:t>2011 </a:t>
                      </a:r>
                    </a:p>
                  </a:txBody>
                  <a:tcPr/>
                </a:tc>
                <a:tc>
                  <a:txBody>
                    <a:bodyPr/>
                    <a:lstStyle/>
                    <a:p>
                      <a:pPr algn="ctr" rtl="0" fontAlgn="base"/>
                      <a:r>
                        <a:rPr lang="en-US" sz="1400">
                          <a:effectLst/>
                        </a:rPr>
                        <a:t>2012 </a:t>
                      </a:r>
                    </a:p>
                  </a:txBody>
                  <a:tcPr/>
                </a:tc>
                <a:tc>
                  <a:txBody>
                    <a:bodyPr/>
                    <a:lstStyle/>
                    <a:p>
                      <a:pPr algn="ctr" rtl="0" fontAlgn="base"/>
                      <a:r>
                        <a:rPr lang="en-US" sz="1400">
                          <a:effectLst/>
                        </a:rPr>
                        <a:t>2013 </a:t>
                      </a:r>
                    </a:p>
                  </a:txBody>
                  <a:tcPr/>
                </a:tc>
                <a:tc>
                  <a:txBody>
                    <a:bodyPr/>
                    <a:lstStyle/>
                    <a:p>
                      <a:pPr algn="ctr" rtl="0" fontAlgn="base"/>
                      <a:r>
                        <a:rPr lang="en-US" sz="1400">
                          <a:effectLst/>
                        </a:rPr>
                        <a:t>2014 </a:t>
                      </a:r>
                    </a:p>
                  </a:txBody>
                  <a:tcPr/>
                </a:tc>
                <a:tc>
                  <a:txBody>
                    <a:bodyPr/>
                    <a:lstStyle/>
                    <a:p>
                      <a:pPr algn="ctr" rtl="0" fontAlgn="base"/>
                      <a:r>
                        <a:rPr lang="en-US" sz="1400">
                          <a:effectLst/>
                        </a:rPr>
                        <a:t>2015 </a:t>
                      </a:r>
                    </a:p>
                  </a:txBody>
                  <a:tcPr/>
                </a:tc>
                <a:tc>
                  <a:txBody>
                    <a:bodyPr/>
                    <a:lstStyle/>
                    <a:p>
                      <a:pPr algn="ctr" rtl="0" fontAlgn="base"/>
                      <a:r>
                        <a:rPr lang="en-US" sz="1400">
                          <a:effectLst/>
                        </a:rPr>
                        <a:t>2016 </a:t>
                      </a:r>
                    </a:p>
                  </a:txBody>
                  <a:tcPr/>
                </a:tc>
                <a:tc>
                  <a:txBody>
                    <a:bodyPr/>
                    <a:lstStyle/>
                    <a:p>
                      <a:pPr algn="ctr" rtl="0" fontAlgn="base"/>
                      <a:r>
                        <a:rPr lang="en-US" sz="1400">
                          <a:effectLst/>
                        </a:rPr>
                        <a:t>2017 </a:t>
                      </a:r>
                    </a:p>
                  </a:txBody>
                  <a:tcPr/>
                </a:tc>
                <a:tc>
                  <a:txBody>
                    <a:bodyPr/>
                    <a:lstStyle/>
                    <a:p>
                      <a:pPr algn="ctr" rtl="0" fontAlgn="base"/>
                      <a:r>
                        <a:rPr lang="en-US" sz="1400">
                          <a:effectLst/>
                        </a:rPr>
                        <a:t>2018 </a:t>
                      </a:r>
                    </a:p>
                  </a:txBody>
                  <a:tcPr/>
                </a:tc>
                <a:tc>
                  <a:txBody>
                    <a:bodyPr/>
                    <a:lstStyle/>
                    <a:p>
                      <a:pPr algn="ctr" rtl="0" fontAlgn="base"/>
                      <a:r>
                        <a:rPr lang="en-US" sz="1400">
                          <a:effectLst/>
                        </a:rPr>
                        <a:t>2019 </a:t>
                      </a:r>
                    </a:p>
                  </a:txBody>
                  <a:tcPr/>
                </a:tc>
                <a:extLst>
                  <a:ext uri="{0D108BD9-81ED-4DB2-BD59-A6C34878D82A}">
                    <a16:rowId xmlns:a16="http://schemas.microsoft.com/office/drawing/2014/main" val="2483398732"/>
                  </a:ext>
                </a:extLst>
              </a:tr>
              <a:tr h="560716">
                <a:tc>
                  <a:txBody>
                    <a:bodyPr/>
                    <a:lstStyle/>
                    <a:p>
                      <a:pPr algn="just" rtl="0" fontAlgn="base"/>
                      <a:r>
                        <a:rPr lang="en-US" sz="1400">
                          <a:effectLst/>
                        </a:rPr>
                        <a:t>Average Demand </a:t>
                      </a:r>
                    </a:p>
                  </a:txBody>
                  <a:tcPr/>
                </a:tc>
                <a:tc>
                  <a:txBody>
                    <a:bodyPr/>
                    <a:lstStyle/>
                    <a:p>
                      <a:pPr algn="ctr" rtl="0" fontAlgn="base"/>
                      <a:r>
                        <a:rPr lang="en-US" sz="1400">
                          <a:effectLst/>
                        </a:rPr>
                        <a:t>120.86</a:t>
                      </a:r>
                    </a:p>
                  </a:txBody>
                  <a:tcPr/>
                </a:tc>
                <a:tc>
                  <a:txBody>
                    <a:bodyPr/>
                    <a:lstStyle/>
                    <a:p>
                      <a:pPr algn="ctr" rtl="0" fontAlgn="base"/>
                      <a:r>
                        <a:rPr lang="en-US" sz="1400">
                          <a:effectLst/>
                        </a:rPr>
                        <a:t>124.9</a:t>
                      </a:r>
                    </a:p>
                  </a:txBody>
                  <a:tcPr/>
                </a:tc>
                <a:tc>
                  <a:txBody>
                    <a:bodyPr/>
                    <a:lstStyle/>
                    <a:p>
                      <a:pPr algn="ctr" rtl="0" fontAlgn="base"/>
                      <a:r>
                        <a:rPr lang="en-US" sz="1400">
                          <a:effectLst/>
                        </a:rPr>
                        <a:t>124.91</a:t>
                      </a:r>
                    </a:p>
                  </a:txBody>
                  <a:tcPr/>
                </a:tc>
                <a:tc>
                  <a:txBody>
                    <a:bodyPr/>
                    <a:lstStyle/>
                    <a:p>
                      <a:pPr algn="ctr" rtl="0" fontAlgn="base"/>
                      <a:r>
                        <a:rPr lang="en-US" sz="1400">
                          <a:effectLst/>
                        </a:rPr>
                        <a:t>129.08</a:t>
                      </a:r>
                    </a:p>
                  </a:txBody>
                  <a:tcPr/>
                </a:tc>
                <a:tc>
                  <a:txBody>
                    <a:bodyPr/>
                    <a:lstStyle/>
                    <a:p>
                      <a:pPr algn="ctr" rtl="0" fontAlgn="base"/>
                      <a:r>
                        <a:rPr lang="en-US" sz="1400">
                          <a:effectLst/>
                        </a:rPr>
                        <a:t>133.29</a:t>
                      </a:r>
                    </a:p>
                  </a:txBody>
                  <a:tcPr/>
                </a:tc>
                <a:tc>
                  <a:txBody>
                    <a:bodyPr/>
                    <a:lstStyle/>
                    <a:p>
                      <a:pPr algn="ctr" rtl="0" fontAlgn="base"/>
                      <a:r>
                        <a:rPr lang="en-US" sz="1400">
                          <a:effectLst/>
                        </a:rPr>
                        <a:t>134.31</a:t>
                      </a:r>
                    </a:p>
                  </a:txBody>
                  <a:tcPr/>
                </a:tc>
                <a:tc>
                  <a:txBody>
                    <a:bodyPr/>
                    <a:lstStyle/>
                    <a:p>
                      <a:pPr algn="ctr" rtl="0" fontAlgn="base"/>
                      <a:r>
                        <a:rPr lang="en-US" sz="1400">
                          <a:effectLst/>
                        </a:rPr>
                        <a:t>136.33</a:t>
                      </a:r>
                    </a:p>
                  </a:txBody>
                  <a:tcPr/>
                </a:tc>
                <a:tc>
                  <a:txBody>
                    <a:bodyPr/>
                    <a:lstStyle/>
                    <a:p>
                      <a:pPr algn="ctr" rtl="0" fontAlgn="base"/>
                      <a:r>
                        <a:rPr lang="en-US" sz="1400">
                          <a:effectLst/>
                        </a:rPr>
                        <a:t>138.29</a:t>
                      </a:r>
                    </a:p>
                  </a:txBody>
                  <a:tcPr/>
                </a:tc>
                <a:tc>
                  <a:txBody>
                    <a:bodyPr/>
                    <a:lstStyle/>
                    <a:p>
                      <a:pPr algn="ctr" rtl="0" fontAlgn="base"/>
                      <a:r>
                        <a:rPr lang="en-US" sz="1400">
                          <a:effectLst/>
                        </a:rPr>
                        <a:t>141.59</a:t>
                      </a:r>
                    </a:p>
                  </a:txBody>
                  <a:tcPr/>
                </a:tc>
                <a:extLst>
                  <a:ext uri="{0D108BD9-81ED-4DB2-BD59-A6C34878D82A}">
                    <a16:rowId xmlns:a16="http://schemas.microsoft.com/office/drawing/2014/main" val="1686480114"/>
                  </a:ext>
                </a:extLst>
              </a:tr>
              <a:tr h="440703">
                <a:tc>
                  <a:txBody>
                    <a:bodyPr/>
                    <a:lstStyle/>
                    <a:p>
                      <a:pPr algn="just" rtl="0" fontAlgn="base"/>
                      <a:r>
                        <a:rPr lang="en-US" sz="1400">
                          <a:effectLst/>
                        </a:rPr>
                        <a:t>Growth rate (%)</a:t>
                      </a:r>
                    </a:p>
                  </a:txBody>
                  <a:tcPr/>
                </a:tc>
                <a:tc>
                  <a:txBody>
                    <a:bodyPr/>
                    <a:lstStyle/>
                    <a:p>
                      <a:pPr algn="ctr" rtl="0" fontAlgn="base"/>
                      <a:r>
                        <a:rPr lang="en-US" sz="1400">
                          <a:effectLst/>
                        </a:rPr>
                        <a:t>- </a:t>
                      </a:r>
                    </a:p>
                  </a:txBody>
                  <a:tcPr/>
                </a:tc>
                <a:tc>
                  <a:txBody>
                    <a:bodyPr/>
                    <a:lstStyle/>
                    <a:p>
                      <a:pPr algn="ctr" rtl="0" fontAlgn="base"/>
                      <a:r>
                        <a:rPr lang="en-US" sz="1400">
                          <a:effectLst/>
                        </a:rPr>
                        <a:t>3.27</a:t>
                      </a:r>
                    </a:p>
                  </a:txBody>
                  <a:tcPr/>
                </a:tc>
                <a:tc>
                  <a:txBody>
                    <a:bodyPr/>
                    <a:lstStyle/>
                    <a:p>
                      <a:pPr algn="ctr" rtl="0" fontAlgn="base"/>
                      <a:r>
                        <a:rPr lang="en-US" sz="1400">
                          <a:effectLst/>
                        </a:rPr>
                        <a:t>-0.02 </a:t>
                      </a:r>
                    </a:p>
                  </a:txBody>
                  <a:tcPr/>
                </a:tc>
                <a:tc>
                  <a:txBody>
                    <a:bodyPr/>
                    <a:lstStyle/>
                    <a:p>
                      <a:pPr algn="ctr" rtl="0" fontAlgn="base"/>
                      <a:r>
                        <a:rPr lang="en-US" sz="1400">
                          <a:effectLst/>
                        </a:rPr>
                        <a:t>3.23 </a:t>
                      </a:r>
                    </a:p>
                  </a:txBody>
                  <a:tcPr/>
                </a:tc>
                <a:tc>
                  <a:txBody>
                    <a:bodyPr/>
                    <a:lstStyle/>
                    <a:p>
                      <a:pPr algn="ctr" rtl="0" fontAlgn="base"/>
                      <a:r>
                        <a:rPr lang="en-US" sz="1400">
                          <a:effectLst/>
                        </a:rPr>
                        <a:t>3.16 </a:t>
                      </a:r>
                    </a:p>
                  </a:txBody>
                  <a:tcPr/>
                </a:tc>
                <a:tc>
                  <a:txBody>
                    <a:bodyPr/>
                    <a:lstStyle/>
                    <a:p>
                      <a:pPr algn="ctr" rtl="0" fontAlgn="base"/>
                      <a:r>
                        <a:rPr lang="en-US" sz="1400">
                          <a:effectLst/>
                        </a:rPr>
                        <a:t>0.76 </a:t>
                      </a:r>
                    </a:p>
                  </a:txBody>
                  <a:tcPr/>
                </a:tc>
                <a:tc>
                  <a:txBody>
                    <a:bodyPr/>
                    <a:lstStyle/>
                    <a:p>
                      <a:pPr algn="ctr" rtl="0" fontAlgn="base"/>
                      <a:r>
                        <a:rPr lang="en-US" sz="1400">
                          <a:effectLst/>
                        </a:rPr>
                        <a:t>1.48 </a:t>
                      </a:r>
                    </a:p>
                  </a:txBody>
                  <a:tcPr/>
                </a:tc>
                <a:tc>
                  <a:txBody>
                    <a:bodyPr/>
                    <a:lstStyle/>
                    <a:p>
                      <a:pPr algn="ctr" rtl="0" fontAlgn="base"/>
                      <a:r>
                        <a:rPr lang="en-US" sz="1400">
                          <a:effectLst/>
                        </a:rPr>
                        <a:t>1.42 </a:t>
                      </a:r>
                    </a:p>
                  </a:txBody>
                  <a:tcPr/>
                </a:tc>
                <a:tc>
                  <a:txBody>
                    <a:bodyPr/>
                    <a:lstStyle/>
                    <a:p>
                      <a:pPr algn="ctr" rtl="0" fontAlgn="base"/>
                      <a:r>
                        <a:rPr lang="en-US" sz="1400">
                          <a:effectLst/>
                        </a:rPr>
                        <a:t>2.33 </a:t>
                      </a:r>
                    </a:p>
                  </a:txBody>
                  <a:tcPr/>
                </a:tc>
                <a:extLst>
                  <a:ext uri="{0D108BD9-81ED-4DB2-BD59-A6C34878D82A}">
                    <a16:rowId xmlns:a16="http://schemas.microsoft.com/office/drawing/2014/main" val="2406818163"/>
                  </a:ext>
                </a:extLst>
              </a:tr>
            </a:tbl>
          </a:graphicData>
        </a:graphic>
      </p:graphicFrame>
      <p:sp>
        <p:nvSpPr>
          <p:cNvPr id="25" name="TextBox 24">
            <a:extLst>
              <a:ext uri="{FF2B5EF4-FFF2-40B4-BE49-F238E27FC236}">
                <a16:creationId xmlns:a16="http://schemas.microsoft.com/office/drawing/2014/main" id="{A8D2AE5A-322B-46B6-BC8A-F0BA90CF62F1}"/>
              </a:ext>
            </a:extLst>
          </p:cNvPr>
          <p:cNvSpPr txBox="1"/>
          <p:nvPr/>
        </p:nvSpPr>
        <p:spPr>
          <a:xfrm>
            <a:off x="6895381" y="885645"/>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200">
              <a:latin typeface="Times New Roman"/>
              <a:cs typeface="Times New Roman"/>
            </a:endParaRPr>
          </a:p>
          <a:p>
            <a:endParaRPr lang="en-US">
              <a:latin typeface="Segoe UI"/>
              <a:cs typeface="Segoe UI"/>
            </a:endParaRPr>
          </a:p>
          <a:p>
            <a:pPr algn="ctr"/>
            <a:endParaRPr lang="en-US" sz="1200">
              <a:latin typeface="Times New Roman"/>
              <a:cs typeface="Times New Roman"/>
            </a:endParaRPr>
          </a:p>
        </p:txBody>
      </p:sp>
      <p:sp>
        <p:nvSpPr>
          <p:cNvPr id="2" name="Text Placeholder 5">
            <a:extLst>
              <a:ext uri="{FF2B5EF4-FFF2-40B4-BE49-F238E27FC236}">
                <a16:creationId xmlns:a16="http://schemas.microsoft.com/office/drawing/2014/main" id="{61B039E1-5FB3-4421-8857-28DAD58CCEEB}"/>
              </a:ext>
            </a:extLst>
          </p:cNvPr>
          <p:cNvSpPr txBox="1">
            <a:spLocks/>
          </p:cNvSpPr>
          <p:nvPr/>
        </p:nvSpPr>
        <p:spPr>
          <a:xfrm>
            <a:off x="3516874" y="2884240"/>
            <a:ext cx="4526587" cy="458592"/>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800"/>
              </a:spcBef>
              <a:spcAft>
                <a:spcPts val="200"/>
              </a:spcAft>
              <a:buClr>
                <a:schemeClr val="accent1"/>
              </a:buClr>
              <a:buSzPct val="80000"/>
              <a:buFont typeface="Arial" pitchFamily="34" charset="0"/>
              <a:buNone/>
              <a:defRPr sz="1300" kern="1200" spc="10" baseline="0">
                <a:solidFill>
                  <a:schemeClr val="tx1"/>
                </a:solidFill>
                <a:latin typeface="+mn-lt"/>
                <a:ea typeface="+mn-ea"/>
                <a:cs typeface="+mn-cs"/>
              </a:defRPr>
            </a:lvl1pPr>
            <a:lvl2pPr marL="457200" indent="0" algn="l" defTabSz="914400" rtl="0" eaLnBrk="1" latinLnBrk="0" hangingPunct="1">
              <a:lnSpc>
                <a:spcPct val="90000"/>
              </a:lnSpc>
              <a:spcBef>
                <a:spcPts val="300"/>
              </a:spcBef>
              <a:spcAft>
                <a:spcPts val="300"/>
              </a:spcAft>
              <a:buClr>
                <a:schemeClr val="accent1"/>
              </a:buClr>
              <a:buFont typeface="Wingdings 2" pitchFamily="18" charset="2"/>
              <a:buNone/>
              <a:defRPr sz="1200" kern="1200">
                <a:solidFill>
                  <a:schemeClr val="tx1">
                    <a:lumMod val="85000"/>
                    <a:lumOff val="15000"/>
                  </a:schemeClr>
                </a:solidFill>
                <a:latin typeface="+mn-lt"/>
                <a:ea typeface="+mn-ea"/>
                <a:cs typeface="+mn-cs"/>
              </a:defRPr>
            </a:lvl2pPr>
            <a:lvl3pPr marL="914400" indent="0" algn="l" defTabSz="914400" rtl="0" eaLnBrk="1" latinLnBrk="0" hangingPunct="1">
              <a:lnSpc>
                <a:spcPct val="90000"/>
              </a:lnSpc>
              <a:spcBef>
                <a:spcPts val="300"/>
              </a:spcBef>
              <a:spcAft>
                <a:spcPts val="300"/>
              </a:spcAft>
              <a:buClr>
                <a:schemeClr val="accent1"/>
              </a:buClr>
              <a:buFont typeface="Wingdings 2" pitchFamily="18" charset="2"/>
              <a:buNone/>
              <a:defRPr sz="1000" kern="1200">
                <a:solidFill>
                  <a:schemeClr val="tx1">
                    <a:lumMod val="85000"/>
                    <a:lumOff val="15000"/>
                  </a:schemeClr>
                </a:solidFill>
                <a:latin typeface="+mn-lt"/>
                <a:ea typeface="+mn-ea"/>
                <a:cs typeface="+mn-cs"/>
              </a:defRPr>
            </a:lvl3pPr>
            <a:lvl4pPr marL="13716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4pPr>
            <a:lvl5pPr marL="18288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5pPr>
            <a:lvl6pPr marL="22860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6pPr>
            <a:lvl7pPr marL="27432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7pPr>
            <a:lvl8pPr marL="32004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8pPr>
            <a:lvl9pPr marL="36576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9pPr>
          </a:lstStyle>
          <a:p>
            <a:pPr>
              <a:lnSpc>
                <a:spcPct val="113999"/>
              </a:lnSpc>
            </a:pPr>
            <a:r>
              <a:rPr lang="en-CA" sz="1400" i="1"/>
              <a:t>Figure 1: </a:t>
            </a:r>
            <a:r>
              <a:rPr lang="en-CA" sz="1400"/>
              <a:t>Average Annual Demand over time series</a:t>
            </a:r>
            <a:endParaRPr lang="en-CA" sz="1400" i="1"/>
          </a:p>
        </p:txBody>
      </p:sp>
    </p:spTree>
    <p:extLst>
      <p:ext uri="{BB962C8B-B14F-4D97-AF65-F5344CB8AC3E}">
        <p14:creationId xmlns:p14="http://schemas.microsoft.com/office/powerpoint/2010/main" val="1787504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68D47B-79DD-416F-99AA-FE74EC5DBA33}"/>
              </a:ext>
            </a:extLst>
          </p:cNvPr>
          <p:cNvSpPr txBox="1">
            <a:spLocks/>
          </p:cNvSpPr>
          <p:nvPr/>
        </p:nvSpPr>
        <p:spPr>
          <a:xfrm>
            <a:off x="645866" y="-624374"/>
            <a:ext cx="4709028" cy="16001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r>
              <a:rPr lang="en-CA" sz="2800" b="1"/>
              <a:t>DATA PREPARATION </a:t>
            </a:r>
          </a:p>
        </p:txBody>
      </p:sp>
      <p:sp>
        <p:nvSpPr>
          <p:cNvPr id="14" name="Text Placeholder 5">
            <a:extLst>
              <a:ext uri="{FF2B5EF4-FFF2-40B4-BE49-F238E27FC236}">
                <a16:creationId xmlns:a16="http://schemas.microsoft.com/office/drawing/2014/main" id="{58077D6C-2B46-4A38-8F4A-93B1D104FD37}"/>
              </a:ext>
            </a:extLst>
          </p:cNvPr>
          <p:cNvSpPr txBox="1">
            <a:spLocks/>
          </p:cNvSpPr>
          <p:nvPr/>
        </p:nvSpPr>
        <p:spPr>
          <a:xfrm>
            <a:off x="6760556" y="472859"/>
            <a:ext cx="3633952" cy="500483"/>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800"/>
              </a:spcBef>
              <a:spcAft>
                <a:spcPts val="200"/>
              </a:spcAft>
              <a:buClr>
                <a:schemeClr val="accent1"/>
              </a:buClr>
              <a:buSzPct val="80000"/>
              <a:buFont typeface="Arial" pitchFamily="34" charset="0"/>
              <a:buNone/>
              <a:defRPr sz="1300" kern="1200" spc="10" baseline="0">
                <a:solidFill>
                  <a:schemeClr val="tx1"/>
                </a:solidFill>
                <a:latin typeface="+mn-lt"/>
                <a:ea typeface="+mn-ea"/>
                <a:cs typeface="+mn-cs"/>
              </a:defRPr>
            </a:lvl1pPr>
            <a:lvl2pPr marL="457200" indent="0" algn="l" defTabSz="914400" rtl="0" eaLnBrk="1" latinLnBrk="0" hangingPunct="1">
              <a:lnSpc>
                <a:spcPct val="90000"/>
              </a:lnSpc>
              <a:spcBef>
                <a:spcPts val="300"/>
              </a:spcBef>
              <a:spcAft>
                <a:spcPts val="300"/>
              </a:spcAft>
              <a:buClr>
                <a:schemeClr val="accent1"/>
              </a:buClr>
              <a:buFont typeface="Wingdings 2" pitchFamily="18" charset="2"/>
              <a:buNone/>
              <a:defRPr sz="1200" kern="1200">
                <a:solidFill>
                  <a:schemeClr val="tx1">
                    <a:lumMod val="85000"/>
                    <a:lumOff val="15000"/>
                  </a:schemeClr>
                </a:solidFill>
                <a:latin typeface="+mn-lt"/>
                <a:ea typeface="+mn-ea"/>
                <a:cs typeface="+mn-cs"/>
              </a:defRPr>
            </a:lvl2pPr>
            <a:lvl3pPr marL="914400" indent="0" algn="l" defTabSz="914400" rtl="0" eaLnBrk="1" latinLnBrk="0" hangingPunct="1">
              <a:lnSpc>
                <a:spcPct val="90000"/>
              </a:lnSpc>
              <a:spcBef>
                <a:spcPts val="300"/>
              </a:spcBef>
              <a:spcAft>
                <a:spcPts val="300"/>
              </a:spcAft>
              <a:buClr>
                <a:schemeClr val="accent1"/>
              </a:buClr>
              <a:buFont typeface="Wingdings 2" pitchFamily="18" charset="2"/>
              <a:buNone/>
              <a:defRPr sz="1000" kern="1200">
                <a:solidFill>
                  <a:schemeClr val="tx1">
                    <a:lumMod val="85000"/>
                    <a:lumOff val="15000"/>
                  </a:schemeClr>
                </a:solidFill>
                <a:latin typeface="+mn-lt"/>
                <a:ea typeface="+mn-ea"/>
                <a:cs typeface="+mn-cs"/>
              </a:defRPr>
            </a:lvl3pPr>
            <a:lvl4pPr marL="13716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4pPr>
            <a:lvl5pPr marL="18288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5pPr>
            <a:lvl6pPr marL="22860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6pPr>
            <a:lvl7pPr marL="27432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7pPr>
            <a:lvl8pPr marL="32004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8pPr>
            <a:lvl9pPr marL="36576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9pPr>
          </a:lstStyle>
          <a:p>
            <a:pPr>
              <a:lnSpc>
                <a:spcPct val="113999"/>
              </a:lnSpc>
            </a:pPr>
            <a:r>
              <a:rPr lang="en-CA" sz="1800"/>
              <a:t>(Travel time analysis)</a:t>
            </a:r>
          </a:p>
        </p:txBody>
      </p:sp>
      <p:sp>
        <p:nvSpPr>
          <p:cNvPr id="25" name="TextBox 24">
            <a:extLst>
              <a:ext uri="{FF2B5EF4-FFF2-40B4-BE49-F238E27FC236}">
                <a16:creationId xmlns:a16="http://schemas.microsoft.com/office/drawing/2014/main" id="{A8D2AE5A-322B-46B6-BC8A-F0BA90CF62F1}"/>
              </a:ext>
            </a:extLst>
          </p:cNvPr>
          <p:cNvSpPr txBox="1"/>
          <p:nvPr/>
        </p:nvSpPr>
        <p:spPr>
          <a:xfrm>
            <a:off x="6895381" y="885645"/>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200">
              <a:latin typeface="Times New Roman"/>
              <a:cs typeface="Times New Roman"/>
            </a:endParaRPr>
          </a:p>
          <a:p>
            <a:endParaRPr lang="en-US">
              <a:latin typeface="Segoe UI"/>
              <a:cs typeface="Segoe UI"/>
            </a:endParaRPr>
          </a:p>
          <a:p>
            <a:pPr algn="ctr"/>
            <a:endParaRPr lang="en-US" sz="1200">
              <a:latin typeface="Times New Roman"/>
              <a:cs typeface="Times New Roman"/>
            </a:endParaRPr>
          </a:p>
        </p:txBody>
      </p:sp>
      <p:sp>
        <p:nvSpPr>
          <p:cNvPr id="10" name="Text Placeholder 5">
            <a:extLst>
              <a:ext uri="{FF2B5EF4-FFF2-40B4-BE49-F238E27FC236}">
                <a16:creationId xmlns:a16="http://schemas.microsoft.com/office/drawing/2014/main" id="{56883F3B-29C1-4301-9556-5AC69CB34E37}"/>
              </a:ext>
            </a:extLst>
          </p:cNvPr>
          <p:cNvSpPr txBox="1">
            <a:spLocks/>
          </p:cNvSpPr>
          <p:nvPr/>
        </p:nvSpPr>
        <p:spPr>
          <a:xfrm>
            <a:off x="393764" y="1619032"/>
            <a:ext cx="6825724" cy="471729"/>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114000"/>
              </a:lnSpc>
              <a:spcBef>
                <a:spcPts val="800"/>
              </a:spcBef>
              <a:spcAft>
                <a:spcPts val="200"/>
              </a:spcAft>
              <a:buClr>
                <a:schemeClr val="accent1"/>
              </a:buClr>
              <a:buSzPct val="80000"/>
              <a:buFont typeface="Arial" pitchFamily="34" charset="0"/>
              <a:buNone/>
              <a:defRPr sz="1300" kern="1200" spc="10" baseline="0">
                <a:solidFill>
                  <a:schemeClr val="tx1"/>
                </a:solidFill>
                <a:latin typeface="+mn-lt"/>
                <a:ea typeface="+mn-ea"/>
                <a:cs typeface="+mn-cs"/>
              </a:defRPr>
            </a:lvl1pPr>
            <a:lvl2pPr marL="457200" indent="0" algn="l" defTabSz="914400" rtl="0" eaLnBrk="1" latinLnBrk="0" hangingPunct="1">
              <a:lnSpc>
                <a:spcPct val="90000"/>
              </a:lnSpc>
              <a:spcBef>
                <a:spcPts val="300"/>
              </a:spcBef>
              <a:spcAft>
                <a:spcPts val="300"/>
              </a:spcAft>
              <a:buClr>
                <a:schemeClr val="accent1"/>
              </a:buClr>
              <a:buFont typeface="Wingdings 2" pitchFamily="18" charset="2"/>
              <a:buNone/>
              <a:defRPr sz="1200" kern="1200">
                <a:solidFill>
                  <a:schemeClr val="tx1">
                    <a:lumMod val="85000"/>
                    <a:lumOff val="15000"/>
                  </a:schemeClr>
                </a:solidFill>
                <a:latin typeface="+mn-lt"/>
                <a:ea typeface="+mn-ea"/>
                <a:cs typeface="+mn-cs"/>
              </a:defRPr>
            </a:lvl2pPr>
            <a:lvl3pPr marL="914400" indent="0" algn="l" defTabSz="914400" rtl="0" eaLnBrk="1" latinLnBrk="0" hangingPunct="1">
              <a:lnSpc>
                <a:spcPct val="90000"/>
              </a:lnSpc>
              <a:spcBef>
                <a:spcPts val="300"/>
              </a:spcBef>
              <a:spcAft>
                <a:spcPts val="300"/>
              </a:spcAft>
              <a:buClr>
                <a:schemeClr val="accent1"/>
              </a:buClr>
              <a:buFont typeface="Wingdings 2" pitchFamily="18" charset="2"/>
              <a:buNone/>
              <a:defRPr sz="1000" kern="1200">
                <a:solidFill>
                  <a:schemeClr val="tx1">
                    <a:lumMod val="85000"/>
                    <a:lumOff val="15000"/>
                  </a:schemeClr>
                </a:solidFill>
                <a:latin typeface="+mn-lt"/>
                <a:ea typeface="+mn-ea"/>
                <a:cs typeface="+mn-cs"/>
              </a:defRPr>
            </a:lvl3pPr>
            <a:lvl4pPr marL="13716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4pPr>
            <a:lvl5pPr marL="18288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5pPr>
            <a:lvl6pPr marL="22860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6pPr>
            <a:lvl7pPr marL="27432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7pPr>
            <a:lvl8pPr marL="32004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8pPr>
            <a:lvl9pPr marL="36576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9pPr>
          </a:lstStyle>
          <a:p>
            <a:pPr>
              <a:lnSpc>
                <a:spcPct val="113999"/>
              </a:lnSpc>
            </a:pPr>
            <a:r>
              <a:rPr lang="en-CA" sz="1800" i="1"/>
              <a:t>Figure 2: </a:t>
            </a:r>
            <a:r>
              <a:rPr lang="en-US" sz="1800">
                <a:ea typeface="+mn-lt"/>
                <a:cs typeface="+mn-lt"/>
              </a:rPr>
              <a:t>Ratio of tracts with 120-minute travel time satisfied for each hospital</a:t>
            </a:r>
            <a:endParaRPr lang="en-US" sz="1800"/>
          </a:p>
        </p:txBody>
      </p:sp>
      <p:pic>
        <p:nvPicPr>
          <p:cNvPr id="6" name="Picture 6" descr="A picture containing drawing, device&#10;&#10;Description generated with very high confidence">
            <a:extLst>
              <a:ext uri="{FF2B5EF4-FFF2-40B4-BE49-F238E27FC236}">
                <a16:creationId xmlns:a16="http://schemas.microsoft.com/office/drawing/2014/main" id="{FA4E41B9-3A85-44F1-9E99-FB6304F9DE8C}"/>
              </a:ext>
            </a:extLst>
          </p:cNvPr>
          <p:cNvPicPr>
            <a:picLocks noChangeAspect="1"/>
          </p:cNvPicPr>
          <p:nvPr/>
        </p:nvPicPr>
        <p:blipFill>
          <a:blip r:embed="rId3"/>
          <a:stretch>
            <a:fillRect/>
          </a:stretch>
        </p:blipFill>
        <p:spPr>
          <a:xfrm>
            <a:off x="6090250" y="1628382"/>
            <a:ext cx="5992481" cy="3601239"/>
          </a:xfrm>
          <a:prstGeom prst="rect">
            <a:avLst/>
          </a:prstGeom>
        </p:spPr>
      </p:pic>
      <p:sp>
        <p:nvSpPr>
          <p:cNvPr id="9" name="Text Placeholder 5">
            <a:extLst>
              <a:ext uri="{FF2B5EF4-FFF2-40B4-BE49-F238E27FC236}">
                <a16:creationId xmlns:a16="http://schemas.microsoft.com/office/drawing/2014/main" id="{1B8158BB-2F8C-4A19-B23F-B59109545369}"/>
              </a:ext>
            </a:extLst>
          </p:cNvPr>
          <p:cNvSpPr txBox="1">
            <a:spLocks/>
          </p:cNvSpPr>
          <p:nvPr/>
        </p:nvSpPr>
        <p:spPr>
          <a:xfrm>
            <a:off x="7411898" y="5302362"/>
            <a:ext cx="3694931" cy="471729"/>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114000"/>
              </a:lnSpc>
              <a:spcBef>
                <a:spcPts val="800"/>
              </a:spcBef>
              <a:spcAft>
                <a:spcPts val="200"/>
              </a:spcAft>
              <a:buClr>
                <a:schemeClr val="accent1"/>
              </a:buClr>
              <a:buSzPct val="80000"/>
              <a:buFont typeface="Arial" pitchFamily="34" charset="0"/>
              <a:buNone/>
              <a:defRPr sz="1300" kern="1200" spc="10" baseline="0">
                <a:solidFill>
                  <a:schemeClr val="tx1"/>
                </a:solidFill>
                <a:latin typeface="+mn-lt"/>
                <a:ea typeface="+mn-ea"/>
                <a:cs typeface="+mn-cs"/>
              </a:defRPr>
            </a:lvl1pPr>
            <a:lvl2pPr marL="457200" indent="0" algn="l" defTabSz="914400" rtl="0" eaLnBrk="1" latinLnBrk="0" hangingPunct="1">
              <a:lnSpc>
                <a:spcPct val="90000"/>
              </a:lnSpc>
              <a:spcBef>
                <a:spcPts val="300"/>
              </a:spcBef>
              <a:spcAft>
                <a:spcPts val="300"/>
              </a:spcAft>
              <a:buClr>
                <a:schemeClr val="accent1"/>
              </a:buClr>
              <a:buFont typeface="Wingdings 2" pitchFamily="18" charset="2"/>
              <a:buNone/>
              <a:defRPr sz="1200" kern="1200">
                <a:solidFill>
                  <a:schemeClr val="tx1">
                    <a:lumMod val="85000"/>
                    <a:lumOff val="15000"/>
                  </a:schemeClr>
                </a:solidFill>
                <a:latin typeface="+mn-lt"/>
                <a:ea typeface="+mn-ea"/>
                <a:cs typeface="+mn-cs"/>
              </a:defRPr>
            </a:lvl2pPr>
            <a:lvl3pPr marL="914400" indent="0" algn="l" defTabSz="914400" rtl="0" eaLnBrk="1" latinLnBrk="0" hangingPunct="1">
              <a:lnSpc>
                <a:spcPct val="90000"/>
              </a:lnSpc>
              <a:spcBef>
                <a:spcPts val="300"/>
              </a:spcBef>
              <a:spcAft>
                <a:spcPts val="300"/>
              </a:spcAft>
              <a:buClr>
                <a:schemeClr val="accent1"/>
              </a:buClr>
              <a:buFont typeface="Wingdings 2" pitchFamily="18" charset="2"/>
              <a:buNone/>
              <a:defRPr sz="1000" kern="1200">
                <a:solidFill>
                  <a:schemeClr val="tx1">
                    <a:lumMod val="85000"/>
                    <a:lumOff val="15000"/>
                  </a:schemeClr>
                </a:solidFill>
                <a:latin typeface="+mn-lt"/>
                <a:ea typeface="+mn-ea"/>
                <a:cs typeface="+mn-cs"/>
              </a:defRPr>
            </a:lvl3pPr>
            <a:lvl4pPr marL="13716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4pPr>
            <a:lvl5pPr marL="18288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5pPr>
            <a:lvl6pPr marL="22860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6pPr>
            <a:lvl7pPr marL="27432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7pPr>
            <a:lvl8pPr marL="32004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8pPr>
            <a:lvl9pPr marL="36576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9pPr>
          </a:lstStyle>
          <a:p>
            <a:pPr>
              <a:lnSpc>
                <a:spcPct val="113999"/>
              </a:lnSpc>
            </a:pPr>
            <a:r>
              <a:rPr lang="en-CA" sz="1400" i="1"/>
              <a:t>Figure 3: </a:t>
            </a:r>
            <a:r>
              <a:rPr lang="en-CA" sz="1400"/>
              <a:t>CIDs with and without historical demand from 2011-2019</a:t>
            </a:r>
          </a:p>
        </p:txBody>
      </p:sp>
      <p:sp>
        <p:nvSpPr>
          <p:cNvPr id="11" name="Text Placeholder 5">
            <a:extLst>
              <a:ext uri="{FF2B5EF4-FFF2-40B4-BE49-F238E27FC236}">
                <a16:creationId xmlns:a16="http://schemas.microsoft.com/office/drawing/2014/main" id="{46CD3E72-E06E-4EDD-9732-CE66DB4F218F}"/>
              </a:ext>
            </a:extLst>
          </p:cNvPr>
          <p:cNvSpPr txBox="1">
            <a:spLocks/>
          </p:cNvSpPr>
          <p:nvPr/>
        </p:nvSpPr>
        <p:spPr>
          <a:xfrm>
            <a:off x="395746" y="5906211"/>
            <a:ext cx="6829195" cy="831162"/>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800"/>
              </a:spcBef>
              <a:spcAft>
                <a:spcPts val="200"/>
              </a:spcAft>
              <a:buClr>
                <a:schemeClr val="accent1"/>
              </a:buClr>
              <a:buSzPct val="80000"/>
              <a:buFont typeface="Arial" pitchFamily="34" charset="0"/>
              <a:buNone/>
              <a:defRPr sz="1300" kern="1200" spc="10" baseline="0">
                <a:solidFill>
                  <a:schemeClr val="tx1"/>
                </a:solidFill>
                <a:latin typeface="+mn-lt"/>
                <a:ea typeface="+mn-ea"/>
                <a:cs typeface="+mn-cs"/>
              </a:defRPr>
            </a:lvl1pPr>
            <a:lvl2pPr marL="457200" indent="0" algn="l" defTabSz="914400" rtl="0" eaLnBrk="1" latinLnBrk="0" hangingPunct="1">
              <a:lnSpc>
                <a:spcPct val="90000"/>
              </a:lnSpc>
              <a:spcBef>
                <a:spcPts val="300"/>
              </a:spcBef>
              <a:spcAft>
                <a:spcPts val="300"/>
              </a:spcAft>
              <a:buClr>
                <a:schemeClr val="accent1"/>
              </a:buClr>
              <a:buFont typeface="Wingdings 2" pitchFamily="18" charset="2"/>
              <a:buNone/>
              <a:defRPr sz="1200" kern="1200">
                <a:solidFill>
                  <a:schemeClr val="tx1">
                    <a:lumMod val="85000"/>
                    <a:lumOff val="15000"/>
                  </a:schemeClr>
                </a:solidFill>
                <a:latin typeface="+mn-lt"/>
                <a:ea typeface="+mn-ea"/>
                <a:cs typeface="+mn-cs"/>
              </a:defRPr>
            </a:lvl2pPr>
            <a:lvl3pPr marL="914400" indent="0" algn="l" defTabSz="914400" rtl="0" eaLnBrk="1" latinLnBrk="0" hangingPunct="1">
              <a:lnSpc>
                <a:spcPct val="90000"/>
              </a:lnSpc>
              <a:spcBef>
                <a:spcPts val="300"/>
              </a:spcBef>
              <a:spcAft>
                <a:spcPts val="300"/>
              </a:spcAft>
              <a:buClr>
                <a:schemeClr val="accent1"/>
              </a:buClr>
              <a:buFont typeface="Wingdings 2" pitchFamily="18" charset="2"/>
              <a:buNone/>
              <a:defRPr sz="1000" kern="1200">
                <a:solidFill>
                  <a:schemeClr val="tx1">
                    <a:lumMod val="85000"/>
                    <a:lumOff val="15000"/>
                  </a:schemeClr>
                </a:solidFill>
                <a:latin typeface="+mn-lt"/>
                <a:ea typeface="+mn-ea"/>
                <a:cs typeface="+mn-cs"/>
              </a:defRPr>
            </a:lvl3pPr>
            <a:lvl4pPr marL="13716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4pPr>
            <a:lvl5pPr marL="18288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5pPr>
            <a:lvl6pPr marL="22860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6pPr>
            <a:lvl7pPr marL="27432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7pPr>
            <a:lvl8pPr marL="32004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8pPr>
            <a:lvl9pPr marL="3657600" indent="0" algn="l" defTabSz="914400" rtl="0" eaLnBrk="1" latinLnBrk="0" hangingPunct="1">
              <a:lnSpc>
                <a:spcPct val="90000"/>
              </a:lnSpc>
              <a:spcBef>
                <a:spcPts val="300"/>
              </a:spcBef>
              <a:spcAft>
                <a:spcPts val="300"/>
              </a:spcAft>
              <a:buClr>
                <a:schemeClr val="accent1"/>
              </a:buClr>
              <a:buFont typeface="Wingdings 2" pitchFamily="18" charset="2"/>
              <a:buNone/>
              <a:defRPr sz="900" kern="1200">
                <a:solidFill>
                  <a:schemeClr val="tx1">
                    <a:lumMod val="85000"/>
                    <a:lumOff val="15000"/>
                  </a:schemeClr>
                </a:solidFill>
                <a:latin typeface="+mn-lt"/>
                <a:ea typeface="+mn-ea"/>
                <a:cs typeface="+mn-cs"/>
              </a:defRPr>
            </a:lvl9pPr>
          </a:lstStyle>
          <a:p>
            <a:pPr>
              <a:lnSpc>
                <a:spcPct val="113999"/>
              </a:lnSpc>
            </a:pPr>
            <a:r>
              <a:rPr lang="en-US" sz="1400">
                <a:ea typeface="+mn-lt"/>
                <a:cs typeface="+mn-lt"/>
              </a:rPr>
              <a:t>Hospital E and L with the most tracts that would exceed a 120-minute travel time.</a:t>
            </a:r>
            <a:endParaRPr lang="en-US"/>
          </a:p>
        </p:txBody>
      </p:sp>
      <p:graphicFrame>
        <p:nvGraphicFramePr>
          <p:cNvPr id="12" name="Chart 11">
            <a:extLst>
              <a:ext uri="{FF2B5EF4-FFF2-40B4-BE49-F238E27FC236}">
                <a16:creationId xmlns:a16="http://schemas.microsoft.com/office/drawing/2014/main" id="{00000000-0008-0000-0400-000003000000}"/>
              </a:ext>
            </a:extLst>
          </p:cNvPr>
          <p:cNvGraphicFramePr>
            <a:graphicFrameLocks/>
          </p:cNvGraphicFramePr>
          <p:nvPr>
            <p:extLst>
              <p:ext uri="{D42A27DB-BD31-4B8C-83A1-F6EECF244321}">
                <p14:modId xmlns:p14="http://schemas.microsoft.com/office/powerpoint/2010/main" val="1356018473"/>
              </p:ext>
            </p:extLst>
          </p:nvPr>
        </p:nvGraphicFramePr>
        <p:xfrm>
          <a:off x="645866" y="1968693"/>
          <a:ext cx="6397475" cy="386014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44252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2AAB0D-CFF6-480E-92AF-913452FBD4B9}"/>
              </a:ext>
            </a:extLst>
          </p:cNvPr>
          <p:cNvSpPr>
            <a:spLocks noGrp="1"/>
          </p:cNvSpPr>
          <p:nvPr>
            <p:ph idx="1"/>
          </p:nvPr>
        </p:nvSpPr>
        <p:spPr>
          <a:xfrm>
            <a:off x="723022" y="1375912"/>
            <a:ext cx="10280724" cy="4853797"/>
          </a:xfrm>
        </p:spPr>
        <p:txBody>
          <a:bodyPr vert="horz" lIns="91440" tIns="45720" rIns="91440" bIns="45720" rtlCol="0" anchor="t">
            <a:normAutofit/>
          </a:bodyPr>
          <a:lstStyle/>
          <a:p>
            <a:r>
              <a:rPr lang="en-US" b="1"/>
              <a:t>Linear trend:</a:t>
            </a:r>
            <a:r>
              <a:rPr lang="en-US"/>
              <a:t> linear regression and double moving average</a:t>
            </a:r>
          </a:p>
          <a:p>
            <a:r>
              <a:rPr lang="en-US">
                <a:ea typeface="+mn-lt"/>
                <a:cs typeface="+mn-lt"/>
              </a:rPr>
              <a:t>Forecasting conclusion: stronger forecasting method was </a:t>
            </a:r>
            <a:r>
              <a:rPr lang="en-US" b="1">
                <a:ea typeface="+mn-lt"/>
                <a:cs typeface="+mn-lt"/>
              </a:rPr>
              <a:t>linear regression </a:t>
            </a:r>
            <a:r>
              <a:rPr lang="en-US">
                <a:ea typeface="+mn-lt"/>
                <a:cs typeface="+mn-lt"/>
              </a:rPr>
              <a:t>since it had the </a:t>
            </a:r>
            <a:r>
              <a:rPr lang="en-US" b="1">
                <a:ea typeface="+mn-lt"/>
                <a:cs typeface="+mn-lt"/>
              </a:rPr>
              <a:t>lowest mean absolute deviation (MAD) </a:t>
            </a:r>
            <a:r>
              <a:rPr lang="en-US">
                <a:ea typeface="+mn-lt"/>
                <a:cs typeface="+mn-lt"/>
              </a:rPr>
              <a:t>value.</a:t>
            </a:r>
            <a:endParaRPr lang="en-US"/>
          </a:p>
          <a:p>
            <a:pPr marL="0" indent="0">
              <a:buNone/>
            </a:pPr>
            <a:endParaRPr lang="en-US"/>
          </a:p>
        </p:txBody>
      </p:sp>
      <p:sp>
        <p:nvSpPr>
          <p:cNvPr id="6" name="Title 1">
            <a:extLst>
              <a:ext uri="{FF2B5EF4-FFF2-40B4-BE49-F238E27FC236}">
                <a16:creationId xmlns:a16="http://schemas.microsoft.com/office/drawing/2014/main" id="{D3A80721-22B2-482B-A838-7C57AAA1D3B6}"/>
              </a:ext>
            </a:extLst>
          </p:cNvPr>
          <p:cNvSpPr txBox="1">
            <a:spLocks/>
          </p:cNvSpPr>
          <p:nvPr/>
        </p:nvSpPr>
        <p:spPr>
          <a:xfrm>
            <a:off x="717752" y="-480600"/>
            <a:ext cx="8087708" cy="16001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r>
              <a:rPr lang="en-CA" sz="2800" b="1"/>
              <a:t>FORECASTING METHODS </a:t>
            </a:r>
          </a:p>
        </p:txBody>
      </p:sp>
      <p:graphicFrame>
        <p:nvGraphicFramePr>
          <p:cNvPr id="2" name="Table 3">
            <a:extLst>
              <a:ext uri="{FF2B5EF4-FFF2-40B4-BE49-F238E27FC236}">
                <a16:creationId xmlns:a16="http://schemas.microsoft.com/office/drawing/2014/main" id="{44F28E55-9866-4F1A-B64A-4E851F0F5CE6}"/>
              </a:ext>
            </a:extLst>
          </p:cNvPr>
          <p:cNvGraphicFramePr>
            <a:graphicFrameLocks noGrp="1"/>
          </p:cNvGraphicFramePr>
          <p:nvPr>
            <p:extLst>
              <p:ext uri="{D42A27DB-BD31-4B8C-83A1-F6EECF244321}">
                <p14:modId xmlns:p14="http://schemas.microsoft.com/office/powerpoint/2010/main" val="1043003181"/>
              </p:ext>
            </p:extLst>
          </p:nvPr>
        </p:nvGraphicFramePr>
        <p:xfrm>
          <a:off x="2391103" y="3284482"/>
          <a:ext cx="6666663" cy="1445169"/>
        </p:xfrm>
        <a:graphic>
          <a:graphicData uri="http://schemas.openxmlformats.org/drawingml/2006/table">
            <a:tbl>
              <a:tblPr firstRow="1" bandRow="1">
                <a:tableStyleId>{5C22544A-7EE6-4342-B048-85BDC9FD1C3A}</a:tableStyleId>
              </a:tblPr>
              <a:tblGrid>
                <a:gridCol w="2222221">
                  <a:extLst>
                    <a:ext uri="{9D8B030D-6E8A-4147-A177-3AD203B41FA5}">
                      <a16:colId xmlns:a16="http://schemas.microsoft.com/office/drawing/2014/main" val="1214267654"/>
                    </a:ext>
                  </a:extLst>
                </a:gridCol>
                <a:gridCol w="2222221">
                  <a:extLst>
                    <a:ext uri="{9D8B030D-6E8A-4147-A177-3AD203B41FA5}">
                      <a16:colId xmlns:a16="http://schemas.microsoft.com/office/drawing/2014/main" val="4249381340"/>
                    </a:ext>
                  </a:extLst>
                </a:gridCol>
                <a:gridCol w="2222221">
                  <a:extLst>
                    <a:ext uri="{9D8B030D-6E8A-4147-A177-3AD203B41FA5}">
                      <a16:colId xmlns:a16="http://schemas.microsoft.com/office/drawing/2014/main" val="1510378486"/>
                    </a:ext>
                  </a:extLst>
                </a:gridCol>
              </a:tblGrid>
              <a:tr h="674413">
                <a:tc>
                  <a:txBody>
                    <a:bodyPr/>
                    <a:lstStyle/>
                    <a:p>
                      <a:pPr lvl="0" algn="ctr">
                        <a:buNone/>
                      </a:pPr>
                      <a:r>
                        <a:rPr lang="en-US"/>
                        <a:t>Metrics</a:t>
                      </a:r>
                    </a:p>
                  </a:txBody>
                  <a:tcPr/>
                </a:tc>
                <a:tc>
                  <a:txBody>
                    <a:bodyPr/>
                    <a:lstStyle/>
                    <a:p>
                      <a:pPr lvl="0" algn="ctr">
                        <a:buNone/>
                      </a:pPr>
                      <a:r>
                        <a:rPr lang="en-US"/>
                        <a:t>Double moving average (DMA)</a:t>
                      </a:r>
                    </a:p>
                  </a:txBody>
                  <a:tcPr/>
                </a:tc>
                <a:tc>
                  <a:txBody>
                    <a:bodyPr/>
                    <a:lstStyle/>
                    <a:p>
                      <a:pPr lvl="0" algn="ctr">
                        <a:buNone/>
                      </a:pPr>
                      <a:r>
                        <a:rPr lang="en-US"/>
                        <a:t>Linear Regression</a:t>
                      </a:r>
                    </a:p>
                  </a:txBody>
                  <a:tcPr/>
                </a:tc>
                <a:extLst>
                  <a:ext uri="{0D108BD9-81ED-4DB2-BD59-A6C34878D82A}">
                    <a16:rowId xmlns:a16="http://schemas.microsoft.com/office/drawing/2014/main" val="4061899018"/>
                  </a:ext>
                </a:extLst>
              </a:tr>
              <a:tr h="385378">
                <a:tc>
                  <a:txBody>
                    <a:bodyPr/>
                    <a:lstStyle/>
                    <a:p>
                      <a:pPr algn="ctr"/>
                      <a:r>
                        <a:rPr lang="en-US"/>
                        <a:t>MAD</a:t>
                      </a:r>
                    </a:p>
                  </a:txBody>
                  <a:tcPr/>
                </a:tc>
                <a:tc>
                  <a:txBody>
                    <a:bodyPr/>
                    <a:lstStyle/>
                    <a:p>
                      <a:pPr algn="ctr"/>
                      <a:r>
                        <a:rPr lang="en-US"/>
                        <a:t>8.73</a:t>
                      </a:r>
                    </a:p>
                  </a:txBody>
                  <a:tcPr/>
                </a:tc>
                <a:tc>
                  <a:txBody>
                    <a:bodyPr/>
                    <a:lstStyle/>
                    <a:p>
                      <a:pPr algn="ctr"/>
                      <a:r>
                        <a:rPr lang="en-US"/>
                        <a:t>2.84</a:t>
                      </a:r>
                    </a:p>
                  </a:txBody>
                  <a:tcPr/>
                </a:tc>
                <a:extLst>
                  <a:ext uri="{0D108BD9-81ED-4DB2-BD59-A6C34878D82A}">
                    <a16:rowId xmlns:a16="http://schemas.microsoft.com/office/drawing/2014/main" val="2807974406"/>
                  </a:ext>
                </a:extLst>
              </a:tr>
              <a:tr h="385378">
                <a:tc>
                  <a:txBody>
                    <a:bodyPr/>
                    <a:lstStyle/>
                    <a:p>
                      <a:pPr algn="ctr"/>
                      <a:r>
                        <a:rPr lang="en-US"/>
                        <a:t>MSE</a:t>
                      </a:r>
                    </a:p>
                  </a:txBody>
                  <a:tcPr/>
                </a:tc>
                <a:tc>
                  <a:txBody>
                    <a:bodyPr/>
                    <a:lstStyle/>
                    <a:p>
                      <a:pPr algn="ctr"/>
                      <a:r>
                        <a:rPr lang="en-US"/>
                        <a:t>28023.59</a:t>
                      </a:r>
                    </a:p>
                  </a:txBody>
                  <a:tcPr/>
                </a:tc>
                <a:tc>
                  <a:txBody>
                    <a:bodyPr/>
                    <a:lstStyle/>
                    <a:p>
                      <a:pPr algn="ctr"/>
                      <a:r>
                        <a:rPr lang="en-US"/>
                        <a:t>927.84</a:t>
                      </a:r>
                    </a:p>
                  </a:txBody>
                  <a:tcPr/>
                </a:tc>
                <a:extLst>
                  <a:ext uri="{0D108BD9-81ED-4DB2-BD59-A6C34878D82A}">
                    <a16:rowId xmlns:a16="http://schemas.microsoft.com/office/drawing/2014/main" val="2598808922"/>
                  </a:ext>
                </a:extLst>
              </a:tr>
            </a:tbl>
          </a:graphicData>
        </a:graphic>
      </p:graphicFrame>
    </p:spTree>
    <p:extLst>
      <p:ext uri="{BB962C8B-B14F-4D97-AF65-F5344CB8AC3E}">
        <p14:creationId xmlns:p14="http://schemas.microsoft.com/office/powerpoint/2010/main" val="2924495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3A80721-22B2-482B-A838-7C57AAA1D3B6}"/>
              </a:ext>
            </a:extLst>
          </p:cNvPr>
          <p:cNvSpPr txBox="1">
            <a:spLocks/>
          </p:cNvSpPr>
          <p:nvPr/>
        </p:nvSpPr>
        <p:spPr>
          <a:xfrm>
            <a:off x="717752" y="-480600"/>
            <a:ext cx="8087708" cy="16001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r>
              <a:rPr lang="en-CA" sz="2800" b="1"/>
              <a:t>THE MODEL</a:t>
            </a:r>
          </a:p>
        </p:txBody>
      </p:sp>
      <p:sp>
        <p:nvSpPr>
          <p:cNvPr id="5" name="Content Placeholder 4">
            <a:extLst>
              <a:ext uri="{FF2B5EF4-FFF2-40B4-BE49-F238E27FC236}">
                <a16:creationId xmlns:a16="http://schemas.microsoft.com/office/drawing/2014/main" id="{B38C3A82-A16D-477F-8BA2-C73F7B4DC84C}"/>
              </a:ext>
            </a:extLst>
          </p:cNvPr>
          <p:cNvSpPr>
            <a:spLocks noGrp="1"/>
          </p:cNvSpPr>
          <p:nvPr>
            <p:ph idx="1"/>
          </p:nvPr>
        </p:nvSpPr>
        <p:spPr>
          <a:xfrm>
            <a:off x="1390825" y="1349638"/>
            <a:ext cx="2571238" cy="469695"/>
          </a:xfrm>
        </p:spPr>
        <p:txBody>
          <a:bodyPr vert="horz" lIns="91440" tIns="45720" rIns="91440" bIns="45720" rtlCol="0" anchor="t">
            <a:normAutofit/>
          </a:bodyPr>
          <a:lstStyle/>
          <a:p>
            <a:pPr marL="0" indent="0">
              <a:buNone/>
            </a:pPr>
            <a:r>
              <a:rPr lang="en-US"/>
              <a:t>(Objective function)</a:t>
            </a:r>
          </a:p>
        </p:txBody>
      </p:sp>
      <p:pic>
        <p:nvPicPr>
          <p:cNvPr id="2" name="Picture 2" descr="A screenshot of a cell phone&#10;&#10;Description generated with very high confidence">
            <a:extLst>
              <a:ext uri="{FF2B5EF4-FFF2-40B4-BE49-F238E27FC236}">
                <a16:creationId xmlns:a16="http://schemas.microsoft.com/office/drawing/2014/main" id="{31AF7EF0-BCBB-4B81-A0A5-D11D24AD3E30}"/>
              </a:ext>
            </a:extLst>
          </p:cNvPr>
          <p:cNvPicPr>
            <a:picLocks noChangeAspect="1"/>
          </p:cNvPicPr>
          <p:nvPr/>
        </p:nvPicPr>
        <p:blipFill>
          <a:blip r:embed="rId3"/>
          <a:stretch>
            <a:fillRect/>
          </a:stretch>
        </p:blipFill>
        <p:spPr>
          <a:xfrm>
            <a:off x="310551" y="1722396"/>
            <a:ext cx="4741652" cy="4318981"/>
          </a:xfrm>
          <a:prstGeom prst="rect">
            <a:avLst/>
          </a:prstGeom>
        </p:spPr>
      </p:pic>
      <p:pic>
        <p:nvPicPr>
          <p:cNvPr id="3" name="Picture 3" descr="A picture containing bird&#10;&#10;Description generated with very high confidence">
            <a:extLst>
              <a:ext uri="{FF2B5EF4-FFF2-40B4-BE49-F238E27FC236}">
                <a16:creationId xmlns:a16="http://schemas.microsoft.com/office/drawing/2014/main" id="{09309937-0843-4129-8CED-98769784D19D}"/>
              </a:ext>
            </a:extLst>
          </p:cNvPr>
          <p:cNvPicPr>
            <a:picLocks noChangeAspect="1"/>
          </p:cNvPicPr>
          <p:nvPr/>
        </p:nvPicPr>
        <p:blipFill>
          <a:blip r:embed="rId4"/>
          <a:stretch>
            <a:fillRect/>
          </a:stretch>
        </p:blipFill>
        <p:spPr>
          <a:xfrm>
            <a:off x="5357003" y="1356791"/>
            <a:ext cx="5676181" cy="3181134"/>
          </a:xfrm>
          <a:prstGeom prst="rect">
            <a:avLst/>
          </a:prstGeom>
        </p:spPr>
      </p:pic>
    </p:spTree>
    <p:extLst>
      <p:ext uri="{BB962C8B-B14F-4D97-AF65-F5344CB8AC3E}">
        <p14:creationId xmlns:p14="http://schemas.microsoft.com/office/powerpoint/2010/main" val="2686421031"/>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B113D0D3BD6A349AA4A8BEFEAF61A8F" ma:contentTypeVersion="7" ma:contentTypeDescription="Create a new document." ma:contentTypeScope="" ma:versionID="63714316139f8eb204eb6cb1107dfa2a">
  <xsd:schema xmlns:xsd="http://www.w3.org/2001/XMLSchema" xmlns:xs="http://www.w3.org/2001/XMLSchema" xmlns:p="http://schemas.microsoft.com/office/2006/metadata/properties" xmlns:ns3="0d861cf7-67ae-4fce-87c9-e51c6da91261" xmlns:ns4="bfefcaf7-cdd7-4a56-a3ec-4ed62ce9a301" targetNamespace="http://schemas.microsoft.com/office/2006/metadata/properties" ma:root="true" ma:fieldsID="000824d6449ba79e6ece40336771bb05" ns3:_="" ns4:_="">
    <xsd:import namespace="0d861cf7-67ae-4fce-87c9-e51c6da91261"/>
    <xsd:import namespace="bfefcaf7-cdd7-4a56-a3ec-4ed62ce9a30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861cf7-67ae-4fce-87c9-e51c6da9126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efcaf7-cdd7-4a56-a3ec-4ed62ce9a30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FCFFBD-79B8-4C55-8EAD-D6591955FC1B}">
  <ds:schemaRefs>
    <ds:schemaRef ds:uri="http://schemas.microsoft.com/sharepoint/v3/contenttype/forms"/>
  </ds:schemaRefs>
</ds:datastoreItem>
</file>

<file path=customXml/itemProps2.xml><?xml version="1.0" encoding="utf-8"?>
<ds:datastoreItem xmlns:ds="http://schemas.openxmlformats.org/officeDocument/2006/customXml" ds:itemID="{5F655166-2297-4A33-9704-04EE9F89D0D4}">
  <ds:schemaRefs>
    <ds:schemaRef ds:uri="http://schemas.microsoft.com/office/2006/documentManagement/types"/>
    <ds:schemaRef ds:uri="0d861cf7-67ae-4fce-87c9-e51c6da91261"/>
    <ds:schemaRef ds:uri="http://www.w3.org/XML/1998/namespace"/>
    <ds:schemaRef ds:uri="http://schemas.microsoft.com/office/2006/metadata/properties"/>
    <ds:schemaRef ds:uri="http://schemas.openxmlformats.org/package/2006/metadata/core-properties"/>
    <ds:schemaRef ds:uri="http://purl.org/dc/terms/"/>
    <ds:schemaRef ds:uri="http://schemas.microsoft.com/office/infopath/2007/PartnerControls"/>
    <ds:schemaRef ds:uri="bfefcaf7-cdd7-4a56-a3ec-4ed62ce9a301"/>
    <ds:schemaRef ds:uri="http://purl.org/dc/dcmitype/"/>
    <ds:schemaRef ds:uri="http://purl.org/dc/elements/1.1/"/>
  </ds:schemaRefs>
</ds:datastoreItem>
</file>

<file path=customXml/itemProps3.xml><?xml version="1.0" encoding="utf-8"?>
<ds:datastoreItem xmlns:ds="http://schemas.openxmlformats.org/officeDocument/2006/customXml" ds:itemID="{00AF2019-E06E-4C9C-A71F-58FB7AF7D6A0}">
  <ds:schemaRefs>
    <ds:schemaRef ds:uri="0d861cf7-67ae-4fce-87c9-e51c6da91261"/>
    <ds:schemaRef ds:uri="bfefcaf7-cdd7-4a56-a3ec-4ed62ce9a3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TM10001105[[fn=Crop]]</Template>
  <TotalTime>0</TotalTime>
  <Words>1993</Words>
  <Application>Microsoft Office PowerPoint</Application>
  <PresentationFormat>Widescreen</PresentationFormat>
  <Paragraphs>248</Paragraphs>
  <Slides>17</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Century Schoolbook</vt:lpstr>
      <vt:lpstr>Franklin Gothic Book</vt:lpstr>
      <vt:lpstr>Segoe UI</vt:lpstr>
      <vt:lpstr>Times New Roman</vt:lpstr>
      <vt:lpstr>Wingdings 2</vt:lpstr>
      <vt:lpstr>View</vt:lpstr>
      <vt:lpstr>CT Location</vt:lpstr>
      <vt:lpstr>Facility Location </vt:lpstr>
      <vt:lpstr>PowerPoint Presentation</vt:lpstr>
      <vt:lpstr>OBJECTIVE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CT Location</dc:title>
  <dc:creator>Sid Shekhar</dc:creator>
  <cp:lastModifiedBy>Sid Shekhar</cp:lastModifiedBy>
  <cp:revision>2</cp:revision>
  <dcterms:created xsi:type="dcterms:W3CDTF">2020-03-26T01:31:48Z</dcterms:created>
  <dcterms:modified xsi:type="dcterms:W3CDTF">2020-04-01T19:07:34Z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0x0101005B113D0D3BD6A349AA4A8BEFEAF61A8F</vt:lpwstr>
  </property>
</Properties>
</file>